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3" r:id="rId3"/>
    <p:sldId id="298" r:id="rId4"/>
    <p:sldId id="297" r:id="rId5"/>
    <p:sldId id="259" r:id="rId6"/>
    <p:sldId id="293" r:id="rId7"/>
    <p:sldId id="299" r:id="rId8"/>
    <p:sldId id="294" r:id="rId9"/>
    <p:sldId id="300" r:id="rId10"/>
    <p:sldId id="301" r:id="rId11"/>
    <p:sldId id="276" r:id="rId12"/>
    <p:sldId id="272" r:id="rId13"/>
    <p:sldId id="303" r:id="rId14"/>
    <p:sldId id="302" r:id="rId15"/>
    <p:sldId id="296" r:id="rId16"/>
    <p:sldId id="304" r:id="rId17"/>
    <p:sldId id="305" r:id="rId18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21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2355F-1FE0-41A4-BC61-57588E0E1CD6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25897-F81F-42CC-896D-119B0CC61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2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spcBef>
                <a:spcPct val="0"/>
              </a:spcBef>
            </a:pPr>
            <a:r>
              <a:rPr kumimoji="0" lang="nl-BE" altLang="en-US" smtClean="0"/>
              <a:t>Opleidingscentrum Hout vzw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spcBef>
                <a:spcPct val="0"/>
              </a:spcBef>
            </a:pPr>
            <a:fld id="{3B5D7F68-FF5F-4A4B-83EA-72A981E4DD6A}" type="slidenum">
              <a:rPr kumimoji="0" lang="nl-BE" altLang="en-US"/>
              <a:pPr defTabSz="914400">
                <a:spcBef>
                  <a:spcPct val="0"/>
                </a:spcBef>
              </a:pPr>
              <a:t>12</a:t>
            </a:fld>
            <a:endParaRPr kumimoji="0" lang="nl-BE" altLang="en-US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5225" cy="3730625"/>
          </a:xfrm>
          <a:solidFill>
            <a:srgbClr val="FFFFFF"/>
          </a:solidFill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725988"/>
            <a:ext cx="4986337" cy="44719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nl-BE" altLang="en-US" smtClean="0"/>
          </a:p>
        </p:txBody>
      </p:sp>
    </p:spTree>
    <p:extLst>
      <p:ext uri="{BB962C8B-B14F-4D97-AF65-F5344CB8AC3E}">
        <p14:creationId xmlns:p14="http://schemas.microsoft.com/office/powerpoint/2010/main" val="3452005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06501" y="2547746"/>
            <a:ext cx="6089650" cy="1395604"/>
          </a:xfrm>
        </p:spPr>
        <p:txBody>
          <a:bodyPr anchor="t" anchorCtr="0">
            <a:normAutofit/>
          </a:bodyPr>
          <a:lstStyle>
            <a:lvl1pPr algn="l">
              <a:defRPr sz="3500" b="1" i="0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0477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00" b="1" i="0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223553" cy="365125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1A46B93C-8303-ED4B-824A-8350A428E62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Afgeschuind enkele hoek rechthoek 11"/>
          <p:cNvSpPr/>
          <p:nvPr userDrawn="1"/>
        </p:nvSpPr>
        <p:spPr>
          <a:xfrm>
            <a:off x="4665133" y="1600201"/>
            <a:ext cx="4021667" cy="1947332"/>
          </a:xfrm>
          <a:prstGeom prst="snip1Rect">
            <a:avLst>
              <a:gd name="adj" fmla="val 34493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sp>
        <p:nvSpPr>
          <p:cNvPr id="13" name="Afgeschuind enkele hoek rechthoek 12"/>
          <p:cNvSpPr/>
          <p:nvPr userDrawn="1"/>
        </p:nvSpPr>
        <p:spPr>
          <a:xfrm>
            <a:off x="457200" y="1600201"/>
            <a:ext cx="4021667" cy="1947332"/>
          </a:xfrm>
          <a:prstGeom prst="snip1Rect">
            <a:avLst>
              <a:gd name="adj" fmla="val 34493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sp>
        <p:nvSpPr>
          <p:cNvPr id="14" name="Afgeschuind enkele hoek rechthoek 13"/>
          <p:cNvSpPr/>
          <p:nvPr userDrawn="1"/>
        </p:nvSpPr>
        <p:spPr>
          <a:xfrm>
            <a:off x="457200" y="3747327"/>
            <a:ext cx="4021667" cy="1947332"/>
          </a:xfrm>
          <a:prstGeom prst="snip1Rect">
            <a:avLst>
              <a:gd name="adj" fmla="val 34493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sp>
        <p:nvSpPr>
          <p:cNvPr id="15" name="Afgeschuind enkele hoek rechthoek 14"/>
          <p:cNvSpPr/>
          <p:nvPr userDrawn="1"/>
        </p:nvSpPr>
        <p:spPr>
          <a:xfrm>
            <a:off x="4665133" y="3747327"/>
            <a:ext cx="4021667" cy="1947332"/>
          </a:xfrm>
          <a:prstGeom prst="snip1Rect">
            <a:avLst>
              <a:gd name="adj" fmla="val 34493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4021667" cy="1947332"/>
          </a:xfrm>
        </p:spPr>
        <p:txBody>
          <a:bodyPr bIns="108000" anchor="b" anchorCtr="0">
            <a:normAutofit/>
          </a:bodyPr>
          <a:lstStyle>
            <a:lvl1pPr marL="0" indent="0" algn="r">
              <a:buSzPct val="85000"/>
              <a:buFontTx/>
              <a:buNone/>
              <a:defRPr sz="2400" u="none" cap="none">
                <a:solidFill>
                  <a:schemeClr val="bg1"/>
                </a:solidFill>
              </a:defRPr>
            </a:lvl1pPr>
            <a:lvl2pPr marL="914400" indent="-360000">
              <a:buClr>
                <a:schemeClr val="tx2"/>
              </a:buClr>
              <a:buSzPct val="100000"/>
              <a:buFont typeface="Arial"/>
              <a:buChar char="•"/>
              <a:defRPr sz="2500">
                <a:solidFill>
                  <a:schemeClr val="tx1"/>
                </a:solidFill>
              </a:defRPr>
            </a:lvl2pPr>
            <a:lvl3pPr marL="1143000" indent="-228600">
              <a:buClr>
                <a:schemeClr val="tx2"/>
              </a:buClr>
              <a:buFont typeface="Arial"/>
              <a:buChar char="•"/>
              <a:defRPr sz="2300">
                <a:solidFill>
                  <a:schemeClr val="tx1"/>
                </a:solidFill>
              </a:defRPr>
            </a:lvl3pPr>
            <a:lvl4pPr marL="1600200" indent="-228600">
              <a:buClr>
                <a:schemeClr val="tx2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chemeClr val="tx2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jdelijke aanduiding voor inhoud 2"/>
          <p:cNvSpPr>
            <a:spLocks noGrp="1"/>
          </p:cNvSpPr>
          <p:nvPr>
            <p:ph idx="13"/>
          </p:nvPr>
        </p:nvSpPr>
        <p:spPr>
          <a:xfrm>
            <a:off x="4665133" y="1600201"/>
            <a:ext cx="4021667" cy="1947332"/>
          </a:xfrm>
        </p:spPr>
        <p:txBody>
          <a:bodyPr bIns="108000" anchor="b" anchorCtr="0">
            <a:normAutofit/>
          </a:bodyPr>
          <a:lstStyle>
            <a:lvl1pPr marL="0" indent="0" algn="r">
              <a:buSzPct val="85000"/>
              <a:buFontTx/>
              <a:buNone/>
              <a:defRPr sz="2400" u="none" cap="none">
                <a:solidFill>
                  <a:schemeClr val="bg1"/>
                </a:solidFill>
              </a:defRPr>
            </a:lvl1pPr>
            <a:lvl2pPr marL="914400" indent="-360000">
              <a:buClr>
                <a:schemeClr val="tx2"/>
              </a:buClr>
              <a:buSzPct val="100000"/>
              <a:buFont typeface="Arial"/>
              <a:buChar char="•"/>
              <a:defRPr sz="2500">
                <a:solidFill>
                  <a:schemeClr val="tx1"/>
                </a:solidFill>
              </a:defRPr>
            </a:lvl2pPr>
            <a:lvl3pPr marL="1143000" indent="-228600">
              <a:buClr>
                <a:schemeClr val="tx2"/>
              </a:buClr>
              <a:buFont typeface="Arial"/>
              <a:buChar char="•"/>
              <a:defRPr sz="2300">
                <a:solidFill>
                  <a:schemeClr val="tx1"/>
                </a:solidFill>
              </a:defRPr>
            </a:lvl3pPr>
            <a:lvl4pPr marL="1600200" indent="-228600">
              <a:buClr>
                <a:schemeClr val="tx2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chemeClr val="tx2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jdelijke aanduiding voor inhoud 2"/>
          <p:cNvSpPr>
            <a:spLocks noGrp="1"/>
          </p:cNvSpPr>
          <p:nvPr>
            <p:ph idx="14"/>
          </p:nvPr>
        </p:nvSpPr>
        <p:spPr>
          <a:xfrm>
            <a:off x="4665133" y="3747327"/>
            <a:ext cx="4021667" cy="1947332"/>
          </a:xfrm>
        </p:spPr>
        <p:txBody>
          <a:bodyPr bIns="108000" anchor="b" anchorCtr="0">
            <a:normAutofit/>
          </a:bodyPr>
          <a:lstStyle>
            <a:lvl1pPr marL="0" indent="0" algn="r">
              <a:buSzPct val="85000"/>
              <a:buFontTx/>
              <a:buNone/>
              <a:defRPr sz="2400" u="none" cap="none">
                <a:solidFill>
                  <a:schemeClr val="bg1"/>
                </a:solidFill>
              </a:defRPr>
            </a:lvl1pPr>
            <a:lvl2pPr marL="914400" indent="-360000">
              <a:buClr>
                <a:schemeClr val="tx2"/>
              </a:buClr>
              <a:buSzPct val="100000"/>
              <a:buFont typeface="Arial"/>
              <a:buChar char="•"/>
              <a:defRPr sz="2500">
                <a:solidFill>
                  <a:schemeClr val="tx1"/>
                </a:solidFill>
              </a:defRPr>
            </a:lvl2pPr>
            <a:lvl3pPr marL="1143000" indent="-228600">
              <a:buClr>
                <a:schemeClr val="tx2"/>
              </a:buClr>
              <a:buFont typeface="Arial"/>
              <a:buChar char="•"/>
              <a:defRPr sz="2300">
                <a:solidFill>
                  <a:schemeClr val="tx1"/>
                </a:solidFill>
              </a:defRPr>
            </a:lvl3pPr>
            <a:lvl4pPr marL="1600200" indent="-228600">
              <a:buClr>
                <a:schemeClr val="tx2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chemeClr val="tx2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jdelijke aanduiding voor inhoud 2"/>
          <p:cNvSpPr>
            <a:spLocks noGrp="1"/>
          </p:cNvSpPr>
          <p:nvPr>
            <p:ph idx="15"/>
          </p:nvPr>
        </p:nvSpPr>
        <p:spPr>
          <a:xfrm>
            <a:off x="457200" y="3747327"/>
            <a:ext cx="4021667" cy="1947332"/>
          </a:xfrm>
        </p:spPr>
        <p:txBody>
          <a:bodyPr bIns="108000" anchor="b" anchorCtr="0">
            <a:normAutofit/>
          </a:bodyPr>
          <a:lstStyle>
            <a:lvl1pPr marL="0" indent="0" algn="r">
              <a:buSzPct val="85000"/>
              <a:buFontTx/>
              <a:buNone/>
              <a:defRPr sz="2400" u="none" cap="none">
                <a:solidFill>
                  <a:schemeClr val="bg1"/>
                </a:solidFill>
              </a:defRPr>
            </a:lvl1pPr>
            <a:lvl2pPr marL="914400" indent="-360000">
              <a:buClr>
                <a:schemeClr val="tx2"/>
              </a:buClr>
              <a:buSzPct val="100000"/>
              <a:buFont typeface="Arial"/>
              <a:buChar char="•"/>
              <a:defRPr sz="2500">
                <a:solidFill>
                  <a:schemeClr val="tx1"/>
                </a:solidFill>
              </a:defRPr>
            </a:lvl2pPr>
            <a:lvl3pPr marL="1143000" indent="-228600">
              <a:buClr>
                <a:schemeClr val="tx2"/>
              </a:buClr>
              <a:buFont typeface="Arial"/>
              <a:buChar char="•"/>
              <a:defRPr sz="2300">
                <a:solidFill>
                  <a:schemeClr val="tx1"/>
                </a:solidFill>
              </a:defRPr>
            </a:lvl3pPr>
            <a:lvl4pPr marL="1600200" indent="-228600">
              <a:buClr>
                <a:schemeClr val="tx2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chemeClr val="tx2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741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00" b="1" i="0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223553" cy="365125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1A46B93C-8303-ED4B-824A-8350A428E62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Afgeschuind enkele hoek rechthoek 11"/>
          <p:cNvSpPr/>
          <p:nvPr userDrawn="1"/>
        </p:nvSpPr>
        <p:spPr>
          <a:xfrm>
            <a:off x="4665133" y="1600201"/>
            <a:ext cx="4021667" cy="1947332"/>
          </a:xfrm>
          <a:prstGeom prst="snip1Rect">
            <a:avLst>
              <a:gd name="adj" fmla="val 34493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sp>
        <p:nvSpPr>
          <p:cNvPr id="13" name="Afgeschuind enkele hoek rechthoek 12"/>
          <p:cNvSpPr/>
          <p:nvPr userDrawn="1"/>
        </p:nvSpPr>
        <p:spPr>
          <a:xfrm>
            <a:off x="457200" y="1600201"/>
            <a:ext cx="4021667" cy="1947332"/>
          </a:xfrm>
          <a:prstGeom prst="snip1Rect">
            <a:avLst>
              <a:gd name="adj" fmla="val 34493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sp>
        <p:nvSpPr>
          <p:cNvPr id="14" name="Afgeschuind enkele hoek rechthoek 13"/>
          <p:cNvSpPr/>
          <p:nvPr userDrawn="1"/>
        </p:nvSpPr>
        <p:spPr>
          <a:xfrm>
            <a:off x="457200" y="3747327"/>
            <a:ext cx="4021667" cy="1947332"/>
          </a:xfrm>
          <a:prstGeom prst="snip1Rect">
            <a:avLst>
              <a:gd name="adj" fmla="val 34493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sp>
        <p:nvSpPr>
          <p:cNvPr id="15" name="Afgeschuind enkele hoek rechthoek 14"/>
          <p:cNvSpPr/>
          <p:nvPr userDrawn="1"/>
        </p:nvSpPr>
        <p:spPr>
          <a:xfrm>
            <a:off x="4665133" y="3747327"/>
            <a:ext cx="4021667" cy="1947332"/>
          </a:xfrm>
          <a:prstGeom prst="snip1Rect">
            <a:avLst>
              <a:gd name="adj" fmla="val 34493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4021667" cy="1947332"/>
          </a:xfrm>
        </p:spPr>
        <p:txBody>
          <a:bodyPr bIns="108000" anchor="b" anchorCtr="0">
            <a:normAutofit/>
          </a:bodyPr>
          <a:lstStyle>
            <a:lvl1pPr marL="0" indent="0" algn="r">
              <a:buSzPct val="85000"/>
              <a:buFontTx/>
              <a:buNone/>
              <a:defRPr sz="2400" u="none" cap="none">
                <a:solidFill>
                  <a:schemeClr val="bg1"/>
                </a:solidFill>
              </a:defRPr>
            </a:lvl1pPr>
            <a:lvl2pPr marL="914400" indent="-360000">
              <a:buClr>
                <a:schemeClr val="tx2"/>
              </a:buClr>
              <a:buSzPct val="100000"/>
              <a:buFont typeface="Arial"/>
              <a:buChar char="•"/>
              <a:defRPr sz="2500">
                <a:solidFill>
                  <a:schemeClr val="tx1"/>
                </a:solidFill>
              </a:defRPr>
            </a:lvl2pPr>
            <a:lvl3pPr marL="1143000" indent="-228600">
              <a:buClr>
                <a:schemeClr val="tx2"/>
              </a:buClr>
              <a:buFont typeface="Arial"/>
              <a:buChar char="•"/>
              <a:defRPr sz="2300">
                <a:solidFill>
                  <a:schemeClr val="tx1"/>
                </a:solidFill>
              </a:defRPr>
            </a:lvl3pPr>
            <a:lvl4pPr marL="1600200" indent="-228600">
              <a:buClr>
                <a:schemeClr val="tx2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chemeClr val="tx2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jdelijke aanduiding voor inhoud 2"/>
          <p:cNvSpPr>
            <a:spLocks noGrp="1"/>
          </p:cNvSpPr>
          <p:nvPr>
            <p:ph idx="13"/>
          </p:nvPr>
        </p:nvSpPr>
        <p:spPr>
          <a:xfrm>
            <a:off x="4665133" y="1600201"/>
            <a:ext cx="4021667" cy="1947332"/>
          </a:xfrm>
        </p:spPr>
        <p:txBody>
          <a:bodyPr bIns="108000" anchor="b" anchorCtr="0">
            <a:normAutofit/>
          </a:bodyPr>
          <a:lstStyle>
            <a:lvl1pPr marL="0" indent="0" algn="r">
              <a:buSzPct val="85000"/>
              <a:buFontTx/>
              <a:buNone/>
              <a:defRPr sz="2400" u="none" cap="none">
                <a:solidFill>
                  <a:schemeClr val="bg1"/>
                </a:solidFill>
              </a:defRPr>
            </a:lvl1pPr>
            <a:lvl2pPr marL="914400" indent="-360000">
              <a:buClr>
                <a:schemeClr val="tx2"/>
              </a:buClr>
              <a:buSzPct val="100000"/>
              <a:buFont typeface="Arial"/>
              <a:buChar char="•"/>
              <a:defRPr sz="2500">
                <a:solidFill>
                  <a:schemeClr val="tx1"/>
                </a:solidFill>
              </a:defRPr>
            </a:lvl2pPr>
            <a:lvl3pPr marL="1143000" indent="-228600">
              <a:buClr>
                <a:schemeClr val="tx2"/>
              </a:buClr>
              <a:buFont typeface="Arial"/>
              <a:buChar char="•"/>
              <a:defRPr sz="2300">
                <a:solidFill>
                  <a:schemeClr val="tx1"/>
                </a:solidFill>
              </a:defRPr>
            </a:lvl3pPr>
            <a:lvl4pPr marL="1600200" indent="-228600">
              <a:buClr>
                <a:schemeClr val="tx2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chemeClr val="tx2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jdelijke aanduiding voor inhoud 2"/>
          <p:cNvSpPr>
            <a:spLocks noGrp="1"/>
          </p:cNvSpPr>
          <p:nvPr>
            <p:ph idx="14"/>
          </p:nvPr>
        </p:nvSpPr>
        <p:spPr>
          <a:xfrm>
            <a:off x="4665133" y="3747327"/>
            <a:ext cx="4021667" cy="1947332"/>
          </a:xfrm>
        </p:spPr>
        <p:txBody>
          <a:bodyPr bIns="108000" anchor="b" anchorCtr="0">
            <a:normAutofit/>
          </a:bodyPr>
          <a:lstStyle>
            <a:lvl1pPr marL="0" indent="0" algn="r">
              <a:buSzPct val="85000"/>
              <a:buFontTx/>
              <a:buNone/>
              <a:defRPr sz="2400" u="none" cap="none">
                <a:solidFill>
                  <a:schemeClr val="bg1"/>
                </a:solidFill>
              </a:defRPr>
            </a:lvl1pPr>
            <a:lvl2pPr marL="914400" indent="-360000">
              <a:buClr>
                <a:schemeClr val="tx2"/>
              </a:buClr>
              <a:buSzPct val="100000"/>
              <a:buFont typeface="Arial"/>
              <a:buChar char="•"/>
              <a:defRPr sz="2500">
                <a:solidFill>
                  <a:schemeClr val="tx1"/>
                </a:solidFill>
              </a:defRPr>
            </a:lvl2pPr>
            <a:lvl3pPr marL="1143000" indent="-228600">
              <a:buClr>
                <a:schemeClr val="tx2"/>
              </a:buClr>
              <a:buFont typeface="Arial"/>
              <a:buChar char="•"/>
              <a:defRPr sz="2300">
                <a:solidFill>
                  <a:schemeClr val="tx1"/>
                </a:solidFill>
              </a:defRPr>
            </a:lvl3pPr>
            <a:lvl4pPr marL="1600200" indent="-228600">
              <a:buClr>
                <a:schemeClr val="tx2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chemeClr val="tx2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jdelijke aanduiding voor inhoud 2"/>
          <p:cNvSpPr>
            <a:spLocks noGrp="1"/>
          </p:cNvSpPr>
          <p:nvPr>
            <p:ph idx="15"/>
          </p:nvPr>
        </p:nvSpPr>
        <p:spPr>
          <a:xfrm>
            <a:off x="457200" y="3747327"/>
            <a:ext cx="4021667" cy="1947332"/>
          </a:xfrm>
        </p:spPr>
        <p:txBody>
          <a:bodyPr bIns="108000" anchor="b" anchorCtr="0">
            <a:normAutofit/>
          </a:bodyPr>
          <a:lstStyle>
            <a:lvl1pPr marL="0" indent="0" algn="r">
              <a:buSzPct val="85000"/>
              <a:buFontTx/>
              <a:buNone/>
              <a:defRPr sz="2400" u="none" cap="none">
                <a:solidFill>
                  <a:schemeClr val="bg1"/>
                </a:solidFill>
              </a:defRPr>
            </a:lvl1pPr>
            <a:lvl2pPr marL="914400" indent="-360000">
              <a:buClr>
                <a:schemeClr val="tx2"/>
              </a:buClr>
              <a:buSzPct val="100000"/>
              <a:buFont typeface="Arial"/>
              <a:buChar char="•"/>
              <a:defRPr sz="2500">
                <a:solidFill>
                  <a:schemeClr val="tx1"/>
                </a:solidFill>
              </a:defRPr>
            </a:lvl2pPr>
            <a:lvl3pPr marL="1143000" indent="-228600">
              <a:buClr>
                <a:schemeClr val="tx2"/>
              </a:buClr>
              <a:buFont typeface="Arial"/>
              <a:buChar char="•"/>
              <a:defRPr sz="2300">
                <a:solidFill>
                  <a:schemeClr val="tx1"/>
                </a:solidFill>
              </a:defRPr>
            </a:lvl3pPr>
            <a:lvl4pPr marL="1600200" indent="-228600">
              <a:buClr>
                <a:schemeClr val="tx2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chemeClr val="tx2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055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00" b="1" i="0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94458"/>
          </a:xfrm>
        </p:spPr>
        <p:txBody>
          <a:bodyPr/>
          <a:lstStyle>
            <a:lvl1pPr marL="457200" indent="-457200">
              <a:buSzPct val="85000"/>
              <a:buFont typeface="Arial"/>
              <a:buChar char="•"/>
              <a:defRPr sz="2800" u="none">
                <a:solidFill>
                  <a:schemeClr val="tx2"/>
                </a:solidFill>
              </a:defRPr>
            </a:lvl1pPr>
            <a:lvl2pPr marL="914400" indent="-360000">
              <a:buClr>
                <a:schemeClr val="tx2"/>
              </a:buClr>
              <a:buSzPct val="100000"/>
              <a:buFont typeface="Arial"/>
              <a:buChar char="•"/>
              <a:defRPr sz="2500">
                <a:solidFill>
                  <a:schemeClr val="tx1"/>
                </a:solidFill>
              </a:defRPr>
            </a:lvl2pPr>
            <a:lvl3pPr marL="1143000" indent="-228600">
              <a:buClr>
                <a:schemeClr val="tx2"/>
              </a:buClr>
              <a:buFont typeface="Arial"/>
              <a:buChar char="•"/>
              <a:defRPr sz="2300">
                <a:solidFill>
                  <a:schemeClr val="tx1"/>
                </a:solidFill>
              </a:defRPr>
            </a:lvl3pPr>
            <a:lvl4pPr marL="1600200" indent="-228600">
              <a:buClr>
                <a:schemeClr val="tx2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chemeClr val="tx2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223553" cy="365125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1A46B93C-8303-ED4B-824A-8350A428E62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586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51467" y="1032933"/>
            <a:ext cx="6900334" cy="4140200"/>
          </a:xfrm>
        </p:spPr>
        <p:txBody>
          <a:bodyPr/>
          <a:lstStyle>
            <a:lvl1pPr marL="457200" indent="-457200">
              <a:buSzPct val="85000"/>
              <a:buFont typeface="Arial"/>
              <a:buChar char="•"/>
              <a:defRPr sz="2800" u="none">
                <a:solidFill>
                  <a:schemeClr val="tx2"/>
                </a:solidFill>
              </a:defRPr>
            </a:lvl1pPr>
            <a:lvl2pPr marL="914400" indent="-360000">
              <a:buClr>
                <a:schemeClr val="tx2"/>
              </a:buClr>
              <a:buSzPct val="100000"/>
              <a:buFont typeface="Arial"/>
              <a:buChar char="•"/>
              <a:defRPr sz="2500">
                <a:solidFill>
                  <a:schemeClr val="tx1"/>
                </a:solidFill>
              </a:defRPr>
            </a:lvl2pPr>
            <a:lvl3pPr marL="1143000" indent="-228600">
              <a:buClr>
                <a:schemeClr val="tx2"/>
              </a:buClr>
              <a:buFont typeface="Arial"/>
              <a:buChar char="•"/>
              <a:defRPr sz="2300">
                <a:solidFill>
                  <a:schemeClr val="tx1"/>
                </a:solidFill>
              </a:defRPr>
            </a:lvl3pPr>
            <a:lvl4pPr marL="1600200" indent="-228600">
              <a:buClr>
                <a:schemeClr val="tx2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chemeClr val="tx2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223553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1A46B93C-8303-ED4B-824A-8350A428E62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0798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51467" y="1032933"/>
            <a:ext cx="6900334" cy="4140200"/>
          </a:xfrm>
        </p:spPr>
        <p:txBody>
          <a:bodyPr/>
          <a:lstStyle>
            <a:lvl1pPr marL="457200" indent="-457200">
              <a:buSzPct val="85000"/>
              <a:buFont typeface="Arial"/>
              <a:buChar char="•"/>
              <a:defRPr sz="2800" u="none">
                <a:solidFill>
                  <a:schemeClr val="tx2"/>
                </a:solidFill>
              </a:defRPr>
            </a:lvl1pPr>
            <a:lvl2pPr marL="914400" indent="-360000">
              <a:buClr>
                <a:schemeClr val="tx2"/>
              </a:buClr>
              <a:buSzPct val="100000"/>
              <a:buFont typeface="Arial"/>
              <a:buChar char="•"/>
              <a:defRPr sz="2500">
                <a:solidFill>
                  <a:schemeClr val="tx1"/>
                </a:solidFill>
              </a:defRPr>
            </a:lvl2pPr>
            <a:lvl3pPr marL="1143000" indent="-228600">
              <a:buClr>
                <a:schemeClr val="tx2"/>
              </a:buClr>
              <a:buFont typeface="Arial"/>
              <a:buChar char="•"/>
              <a:defRPr sz="2300">
                <a:solidFill>
                  <a:schemeClr val="tx1"/>
                </a:solidFill>
              </a:defRPr>
            </a:lvl3pPr>
            <a:lvl4pPr marL="1600200" indent="-228600">
              <a:buClr>
                <a:schemeClr val="tx2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chemeClr val="tx2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223553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1A46B93C-8303-ED4B-824A-8350A428E62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7628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51467" y="1032933"/>
            <a:ext cx="6900334" cy="4140200"/>
          </a:xfrm>
        </p:spPr>
        <p:txBody>
          <a:bodyPr/>
          <a:lstStyle>
            <a:lvl1pPr marL="457200" indent="-457200">
              <a:buSzPct val="85000"/>
              <a:buFont typeface="Arial"/>
              <a:buChar char="•"/>
              <a:defRPr sz="2800" u="none">
                <a:solidFill>
                  <a:schemeClr val="tx2"/>
                </a:solidFill>
              </a:defRPr>
            </a:lvl1pPr>
            <a:lvl2pPr marL="914400" indent="-360000">
              <a:buClr>
                <a:schemeClr val="tx2"/>
              </a:buClr>
              <a:buSzPct val="100000"/>
              <a:buFont typeface="Arial"/>
              <a:buChar char="•"/>
              <a:defRPr sz="2500">
                <a:solidFill>
                  <a:schemeClr val="tx1"/>
                </a:solidFill>
              </a:defRPr>
            </a:lvl2pPr>
            <a:lvl3pPr marL="1143000" indent="-228600">
              <a:buClr>
                <a:schemeClr val="tx2"/>
              </a:buClr>
              <a:buFont typeface="Arial"/>
              <a:buChar char="•"/>
              <a:defRPr sz="2300">
                <a:solidFill>
                  <a:schemeClr val="tx1"/>
                </a:solidFill>
              </a:defRPr>
            </a:lvl3pPr>
            <a:lvl4pPr marL="1600200" indent="-228600">
              <a:buClr>
                <a:schemeClr val="tx2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chemeClr val="tx2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223553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1A46B93C-8303-ED4B-824A-8350A428E62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3760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16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el 1"/>
          <p:cNvSpPr>
            <a:spLocks noGrp="1"/>
          </p:cNvSpPr>
          <p:nvPr>
            <p:ph type="ctrTitle"/>
          </p:nvPr>
        </p:nvSpPr>
        <p:spPr>
          <a:xfrm>
            <a:off x="1206501" y="2547746"/>
            <a:ext cx="6089650" cy="1395604"/>
          </a:xfrm>
        </p:spPr>
        <p:txBody>
          <a:bodyPr anchor="t" anchorCtr="0">
            <a:normAutofit/>
          </a:bodyPr>
          <a:lstStyle>
            <a:lvl1pPr algn="l">
              <a:defRPr sz="3500" b="1" i="0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1870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el 1"/>
          <p:cNvSpPr>
            <a:spLocks noGrp="1"/>
          </p:cNvSpPr>
          <p:nvPr>
            <p:ph type="ctrTitle"/>
          </p:nvPr>
        </p:nvSpPr>
        <p:spPr>
          <a:xfrm>
            <a:off x="1206501" y="2547746"/>
            <a:ext cx="6089650" cy="1395604"/>
          </a:xfrm>
        </p:spPr>
        <p:txBody>
          <a:bodyPr anchor="t" anchorCtr="0">
            <a:normAutofit/>
          </a:bodyPr>
          <a:lstStyle>
            <a:lvl1pPr algn="l">
              <a:defRPr sz="3500" b="1" i="0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7670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06501" y="2547746"/>
            <a:ext cx="6089650" cy="1395604"/>
          </a:xfrm>
        </p:spPr>
        <p:txBody>
          <a:bodyPr anchor="t" anchorCtr="0">
            <a:normAutofit/>
          </a:bodyPr>
          <a:lstStyle>
            <a:lvl1pPr algn="l">
              <a:defRPr sz="3500" b="1" i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2197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06501" y="2547746"/>
            <a:ext cx="6089650" cy="1395604"/>
          </a:xfrm>
        </p:spPr>
        <p:txBody>
          <a:bodyPr anchor="t" anchorCtr="0">
            <a:normAutofit/>
          </a:bodyPr>
          <a:lstStyle>
            <a:lvl1pPr algn="l">
              <a:defRPr sz="3500" b="1" i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428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06501" y="2547746"/>
            <a:ext cx="6089650" cy="1395604"/>
          </a:xfrm>
        </p:spPr>
        <p:txBody>
          <a:bodyPr anchor="t" anchorCtr="0">
            <a:normAutofit/>
          </a:bodyPr>
          <a:lstStyle>
            <a:lvl1pPr algn="l">
              <a:defRPr sz="3500" b="1" i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405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00" b="1" i="0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94458"/>
          </a:xfrm>
        </p:spPr>
        <p:txBody>
          <a:bodyPr/>
          <a:lstStyle>
            <a:lvl1pPr marL="457200" indent="-457200">
              <a:buSzPct val="85000"/>
              <a:buFont typeface="Arial"/>
              <a:buChar char="•"/>
              <a:defRPr sz="2800" u="none">
                <a:solidFill>
                  <a:schemeClr val="tx2"/>
                </a:solidFill>
              </a:defRPr>
            </a:lvl1pPr>
            <a:lvl2pPr marL="914400" indent="-360000">
              <a:buClr>
                <a:schemeClr val="tx2"/>
              </a:buClr>
              <a:buSzPct val="100000"/>
              <a:buFont typeface="Arial"/>
              <a:buChar char="•"/>
              <a:defRPr sz="2500">
                <a:solidFill>
                  <a:schemeClr val="tx1"/>
                </a:solidFill>
              </a:defRPr>
            </a:lvl2pPr>
            <a:lvl3pPr marL="1143000" indent="-228600">
              <a:buClr>
                <a:schemeClr val="tx2"/>
              </a:buClr>
              <a:buFont typeface="Arial"/>
              <a:buChar char="•"/>
              <a:defRPr sz="2300">
                <a:solidFill>
                  <a:schemeClr val="tx1"/>
                </a:solidFill>
              </a:defRPr>
            </a:lvl3pPr>
            <a:lvl4pPr marL="1600200" indent="-228600">
              <a:buClr>
                <a:schemeClr val="tx2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chemeClr val="tx2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223553" cy="365125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1A46B93C-8303-ED4B-824A-8350A428E62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4707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00" b="1" i="0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94458"/>
          </a:xfrm>
        </p:spPr>
        <p:txBody>
          <a:bodyPr/>
          <a:lstStyle>
            <a:lvl1pPr marL="457200" indent="-457200">
              <a:buSzPct val="85000"/>
              <a:buFont typeface="Arial"/>
              <a:buChar char="•"/>
              <a:defRPr sz="2800" u="none">
                <a:solidFill>
                  <a:schemeClr val="tx2"/>
                </a:solidFill>
              </a:defRPr>
            </a:lvl1pPr>
            <a:lvl2pPr marL="914400" indent="-360000">
              <a:buClr>
                <a:schemeClr val="tx2"/>
              </a:buClr>
              <a:buSzPct val="100000"/>
              <a:buFont typeface="Arial"/>
              <a:buChar char="•"/>
              <a:defRPr sz="2500">
                <a:solidFill>
                  <a:schemeClr val="tx1"/>
                </a:solidFill>
              </a:defRPr>
            </a:lvl2pPr>
            <a:lvl3pPr marL="1143000" indent="-228600">
              <a:buClr>
                <a:schemeClr val="tx2"/>
              </a:buClr>
              <a:buFont typeface="Arial"/>
              <a:buChar char="•"/>
              <a:defRPr sz="2300">
                <a:solidFill>
                  <a:schemeClr val="tx1"/>
                </a:solidFill>
              </a:defRPr>
            </a:lvl3pPr>
            <a:lvl4pPr marL="1600200" indent="-228600">
              <a:buClr>
                <a:schemeClr val="tx2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chemeClr val="tx2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223553" cy="365125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1A46B93C-8303-ED4B-824A-8350A428E62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919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00" b="1" i="0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94458"/>
          </a:xfrm>
        </p:spPr>
        <p:txBody>
          <a:bodyPr/>
          <a:lstStyle>
            <a:lvl1pPr marL="457200" indent="-457200">
              <a:buSzPct val="85000"/>
              <a:buFont typeface="Arial"/>
              <a:buChar char="•"/>
              <a:defRPr sz="2800" u="none">
                <a:solidFill>
                  <a:schemeClr val="tx2"/>
                </a:solidFill>
              </a:defRPr>
            </a:lvl1pPr>
            <a:lvl2pPr marL="914400" indent="-360000">
              <a:buClr>
                <a:schemeClr val="tx2"/>
              </a:buClr>
              <a:buSzPct val="100000"/>
              <a:buFont typeface="Arial"/>
              <a:buChar char="•"/>
              <a:defRPr sz="2500">
                <a:solidFill>
                  <a:schemeClr val="tx1"/>
                </a:solidFill>
              </a:defRPr>
            </a:lvl2pPr>
            <a:lvl3pPr marL="1143000" indent="-228600">
              <a:buClr>
                <a:schemeClr val="tx2"/>
              </a:buClr>
              <a:buFont typeface="Arial"/>
              <a:buChar char="•"/>
              <a:defRPr sz="2300">
                <a:solidFill>
                  <a:schemeClr val="tx1"/>
                </a:solidFill>
              </a:defRPr>
            </a:lvl3pPr>
            <a:lvl4pPr marL="1600200" indent="-228600">
              <a:buClr>
                <a:schemeClr val="tx2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chemeClr val="tx2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223553" cy="365125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1A46B93C-8303-ED4B-824A-8350A428E62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182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C3B4C-D3B0-B544-9224-E39A02739285}" type="datetimeFigureOut">
              <a:rPr lang="nl-NL" smtClean="0"/>
              <a:t>18-11-2017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6B93C-8303-ED4B-824A-8350A428E62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050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3" r:id="rId3"/>
    <p:sldLayoutId id="2147483661" r:id="rId4"/>
    <p:sldLayoutId id="2147483662" r:id="rId5"/>
    <p:sldLayoutId id="2147483664" r:id="rId6"/>
    <p:sldLayoutId id="2147483650" r:id="rId7"/>
    <p:sldLayoutId id="2147483666" r:id="rId8"/>
    <p:sldLayoutId id="2147483667" r:id="rId9"/>
    <p:sldLayoutId id="2147483671" r:id="rId10"/>
    <p:sldLayoutId id="2147483672" r:id="rId11"/>
    <p:sldLayoutId id="2147483670" r:id="rId12"/>
    <p:sldLayoutId id="2147483660" r:id="rId13"/>
    <p:sldLayoutId id="2147483668" r:id="rId14"/>
    <p:sldLayoutId id="2147483669" r:id="rId15"/>
    <p:sldLayoutId id="2147483677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1206500" y="2547746"/>
            <a:ext cx="6994525" cy="1395604"/>
          </a:xfrm>
        </p:spPr>
        <p:txBody>
          <a:bodyPr>
            <a:noAutofit/>
          </a:bodyPr>
          <a:lstStyle/>
          <a:p>
            <a:pPr algn="ctr"/>
            <a:r>
              <a:rPr lang="nl-BE" sz="3600" dirty="0" err="1" smtClean="0"/>
              <a:t>Sectoral</a:t>
            </a:r>
            <a:r>
              <a:rPr lang="nl-BE" sz="3600" dirty="0" smtClean="0"/>
              <a:t> </a:t>
            </a:r>
            <a:r>
              <a:rPr lang="nl-BE" sz="3600" dirty="0" err="1" smtClean="0"/>
              <a:t>organisation</a:t>
            </a:r>
            <a:r>
              <a:rPr lang="nl-BE" sz="3600" dirty="0" smtClean="0"/>
              <a:t> </a:t>
            </a:r>
            <a:r>
              <a:rPr lang="nl-BE" sz="3600" dirty="0" err="1" smtClean="0"/>
              <a:t>for</a:t>
            </a:r>
            <a:r>
              <a:rPr lang="nl-BE" sz="3600" dirty="0" smtClean="0"/>
              <a:t> Training &amp; development</a:t>
            </a:r>
            <a:br>
              <a:rPr lang="nl-BE" sz="3600" dirty="0" smtClean="0"/>
            </a:br>
            <a:r>
              <a:rPr lang="nl-BE" sz="3600" dirty="0" smtClean="0"/>
              <a:t/>
            </a:r>
            <a:br>
              <a:rPr lang="nl-BE" sz="3600" dirty="0" smtClean="0"/>
            </a:br>
            <a:r>
              <a:rPr lang="nl-BE" sz="3600" dirty="0" err="1" smtClean="0"/>
              <a:t>Woodworking</a:t>
            </a:r>
            <a:r>
              <a:rPr lang="nl-BE" sz="3600" dirty="0" smtClean="0"/>
              <a:t>- </a:t>
            </a:r>
            <a:r>
              <a:rPr lang="nl-BE" sz="3600" dirty="0" err="1" smtClean="0"/>
              <a:t>and</a:t>
            </a:r>
            <a:r>
              <a:rPr lang="nl-BE" sz="3600" dirty="0" smtClean="0"/>
              <a:t/>
            </a:r>
            <a:br>
              <a:rPr lang="nl-BE" sz="3600" dirty="0" smtClean="0"/>
            </a:br>
            <a:r>
              <a:rPr lang="nl-BE" sz="3600" dirty="0" smtClean="0"/>
              <a:t>Furniture </a:t>
            </a:r>
            <a:r>
              <a:rPr lang="nl-BE" sz="3600" dirty="0" err="1"/>
              <a:t>Industry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42736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471488" lvl="1" indent="-457200" algn="l" defTabSz="685800">
              <a:lnSpc>
                <a:spcPct val="11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chemeClr val="accent1"/>
                </a:solidFill>
                <a:cs typeface="Arial" panose="020B0604020202020204" pitchFamily="34" charset="0"/>
              </a:rPr>
              <a:t>Towards policy makers:</a:t>
            </a:r>
          </a:p>
          <a:p>
            <a:pPr marL="871538" lvl="2" indent="-457200" algn="l" defTabSz="685800">
              <a:lnSpc>
                <a:spcPct val="11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000" b="0" dirty="0" smtClean="0">
                <a:solidFill>
                  <a:schemeClr val="accent1"/>
                </a:solidFill>
                <a:cs typeface="Arial" panose="020B0604020202020204" pitchFamily="34" charset="0"/>
              </a:rPr>
              <a:t>reforming </a:t>
            </a:r>
            <a:r>
              <a:rPr lang="en-US" sz="2000" b="0" dirty="0">
                <a:solidFill>
                  <a:schemeClr val="accent1"/>
                </a:solidFill>
                <a:cs typeface="Arial" panose="020B0604020202020204" pitchFamily="34" charset="0"/>
              </a:rPr>
              <a:t>(VET) </a:t>
            </a:r>
            <a:r>
              <a:rPr lang="en-US" sz="2000" b="0" dirty="0" err="1">
                <a:solidFill>
                  <a:schemeClr val="accent1"/>
                </a:solidFill>
                <a:cs typeface="Arial" panose="020B0604020202020204" pitchFamily="34" charset="0"/>
              </a:rPr>
              <a:t>secundary</a:t>
            </a:r>
            <a:r>
              <a:rPr lang="en-US" sz="2000" b="0" dirty="0">
                <a:solidFill>
                  <a:schemeClr val="accent1"/>
                </a:solidFill>
                <a:cs typeface="Arial" panose="020B0604020202020204" pitchFamily="34" charset="0"/>
              </a:rPr>
              <a:t> education, </a:t>
            </a:r>
            <a:r>
              <a:rPr lang="en-US" sz="2000" b="0" dirty="0" smtClean="0">
                <a:solidFill>
                  <a:schemeClr val="accent1"/>
                </a:solidFill>
                <a:cs typeface="Arial" panose="020B0604020202020204" pitchFamily="34" charset="0"/>
              </a:rPr>
              <a:t>STEM, Dual </a:t>
            </a:r>
            <a:r>
              <a:rPr lang="en-US" sz="2000" b="0" dirty="0">
                <a:solidFill>
                  <a:schemeClr val="accent1"/>
                </a:solidFill>
                <a:cs typeface="Arial" panose="020B0604020202020204" pitchFamily="34" charset="0"/>
              </a:rPr>
              <a:t>Learning </a:t>
            </a:r>
            <a:r>
              <a:rPr lang="en-US" sz="2000" b="0" dirty="0">
                <a:solidFill>
                  <a:schemeClr val="accent1"/>
                </a:solidFill>
                <a:cs typeface="Arial" panose="020B0604020202020204" pitchFamily="34" charset="0"/>
              </a:rPr>
              <a:t>…</a:t>
            </a:r>
          </a:p>
          <a:p>
            <a:pPr marL="471488" lvl="1" indent="-457200" algn="l" defTabSz="685800">
              <a:lnSpc>
                <a:spcPct val="11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chemeClr val="accent1"/>
                </a:solidFill>
                <a:cs typeface="Arial" panose="020B0604020202020204" pitchFamily="34" charset="0"/>
              </a:rPr>
              <a:t>E</a:t>
            </a:r>
            <a:r>
              <a:rPr lang="en-US" sz="2000" b="0" dirty="0" smtClean="0">
                <a:solidFill>
                  <a:schemeClr val="accent1"/>
                </a:solidFill>
                <a:cs typeface="Arial" panose="020B0604020202020204" pitchFamily="34" charset="0"/>
              </a:rPr>
              <a:t>ducational </a:t>
            </a:r>
            <a:r>
              <a:rPr lang="en-US" sz="2000" b="0" dirty="0">
                <a:solidFill>
                  <a:schemeClr val="accent1"/>
                </a:solidFill>
                <a:cs typeface="Arial" panose="020B0604020202020204" pitchFamily="34" charset="0"/>
              </a:rPr>
              <a:t>programs </a:t>
            </a:r>
            <a:r>
              <a:rPr lang="en-US" sz="2000" b="0" dirty="0" smtClean="0">
                <a:solidFill>
                  <a:schemeClr val="accent1"/>
                </a:solidFill>
                <a:cs typeface="Arial" panose="020B0604020202020204" pitchFamily="34" charset="0"/>
              </a:rPr>
              <a:t>adapted to </a:t>
            </a:r>
            <a:r>
              <a:rPr lang="en-US" sz="2000" b="0" dirty="0">
                <a:solidFill>
                  <a:schemeClr val="accent1"/>
                </a:solidFill>
                <a:cs typeface="Arial" panose="020B0604020202020204" pitchFamily="34" charset="0"/>
              </a:rPr>
              <a:t>the needs of the sector:</a:t>
            </a:r>
          </a:p>
          <a:p>
            <a:pPr marL="871538" lvl="2" indent="-457200" algn="l" defTabSz="685800">
              <a:lnSpc>
                <a:spcPct val="11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chemeClr val="accent1"/>
                </a:solidFill>
                <a:cs typeface="Arial" panose="020B0604020202020204" pitchFamily="34" charset="0"/>
              </a:rPr>
              <a:t>EQF – FQS (VKS)</a:t>
            </a:r>
          </a:p>
          <a:p>
            <a:pPr marL="871538" lvl="2" indent="-457200" algn="l" defTabSz="685800">
              <a:lnSpc>
                <a:spcPct val="11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chemeClr val="accent1"/>
                </a:solidFill>
                <a:cs typeface="Arial" panose="020B0604020202020204" pitchFamily="34" charset="0"/>
              </a:rPr>
              <a:t>modular structure of VET (</a:t>
            </a:r>
            <a:r>
              <a:rPr lang="en-US" sz="2000" b="0" dirty="0">
                <a:solidFill>
                  <a:schemeClr val="accent1"/>
                </a:solidFill>
                <a:cs typeface="Arial" panose="020B0604020202020204" pitchFamily="34" charset="0"/>
              </a:rPr>
              <a:t>wood)education</a:t>
            </a:r>
          </a:p>
          <a:p>
            <a:pPr marL="471488" lvl="1" indent="-457200" algn="l" defTabSz="685800">
              <a:lnSpc>
                <a:spcPct val="11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000" b="0" dirty="0" smtClean="0">
                <a:solidFill>
                  <a:schemeClr val="accent1"/>
                </a:solidFill>
                <a:cs typeface="Arial" panose="020B0604020202020204" pitchFamily="34" charset="0"/>
              </a:rPr>
              <a:t>Trainings and study visits</a:t>
            </a:r>
            <a:endParaRPr lang="en-US" sz="2000" b="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471488" lvl="1" indent="-457200" algn="l" defTabSz="685800">
              <a:lnSpc>
                <a:spcPct val="11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000" b="0" dirty="0" smtClean="0">
                <a:solidFill>
                  <a:schemeClr val="accent1"/>
                </a:solidFill>
                <a:cs typeface="Arial" panose="020B0604020202020204" pitchFamily="34" charset="0"/>
              </a:rPr>
              <a:t>New technologies as CE </a:t>
            </a:r>
            <a:r>
              <a:rPr lang="en-US" sz="2000" b="0" dirty="0">
                <a:solidFill>
                  <a:schemeClr val="accent1"/>
                </a:solidFill>
                <a:cs typeface="Arial" panose="020B0604020202020204" pitchFamily="34" charset="0"/>
              </a:rPr>
              <a:t>marking (window frames and doors), composite materials, new technologies </a:t>
            </a:r>
            <a:r>
              <a:rPr lang="en-US" sz="2000" b="0" dirty="0" smtClean="0">
                <a:solidFill>
                  <a:schemeClr val="accent1"/>
                </a:solidFill>
                <a:cs typeface="Arial" panose="020B0604020202020204" pitchFamily="34" charset="0"/>
              </a:rPr>
              <a:t>hinging/locking </a:t>
            </a:r>
            <a:r>
              <a:rPr lang="en-US" sz="2000" b="0" dirty="0">
                <a:solidFill>
                  <a:schemeClr val="accent1"/>
                </a:solidFill>
                <a:cs typeface="Arial" panose="020B0604020202020204" pitchFamily="34" charset="0"/>
              </a:rPr>
              <a:t>systems, …</a:t>
            </a:r>
          </a:p>
        </p:txBody>
      </p:sp>
    </p:spTree>
    <p:extLst>
      <p:ext uri="{BB962C8B-B14F-4D97-AF65-F5344CB8AC3E}">
        <p14:creationId xmlns:p14="http://schemas.microsoft.com/office/powerpoint/2010/main" val="674399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Some figures </a:t>
            </a:r>
            <a:r>
              <a:rPr lang="en-US" sz="3000" dirty="0" smtClean="0"/>
              <a:t>VET</a:t>
            </a:r>
            <a:br>
              <a:rPr lang="en-US" sz="3000" dirty="0" smtClean="0"/>
            </a:br>
            <a:r>
              <a:rPr lang="en-US" sz="3000" dirty="0" smtClean="0"/>
              <a:t>wood </a:t>
            </a:r>
            <a:r>
              <a:rPr lang="en-US" sz="3000" dirty="0"/>
              <a:t>education in BE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1512318"/>
            <a:ext cx="7404653" cy="4240782"/>
          </a:xfrm>
        </p:spPr>
        <p:txBody>
          <a:bodyPr>
            <a:noAutofit/>
          </a:bodyPr>
          <a:lstStyle/>
          <a:p>
            <a:pPr marL="300038" lvl="1" indent="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None/>
              <a:defRPr/>
            </a:pP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# schools </a:t>
            </a:r>
            <a:r>
              <a:rPr lang="en-US" sz="2400" dirty="0" smtClean="0">
                <a:solidFill>
                  <a:schemeClr val="accent1"/>
                </a:solidFill>
                <a:cs typeface="Arial" panose="020B0604020202020204" pitchFamily="34" charset="0"/>
              </a:rPr>
              <a:t>in </a:t>
            </a: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FL: 118 </a:t>
            </a:r>
            <a:r>
              <a:rPr lang="en-US" sz="2400" dirty="0" smtClean="0">
                <a:solidFill>
                  <a:schemeClr val="accent1"/>
                </a:solidFill>
                <a:cs typeface="Arial" panose="020B0604020202020204" pitchFamily="34" charset="0"/>
              </a:rPr>
              <a:t>PSO </a:t>
            </a: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– 47 TSO – 5 </a:t>
            </a:r>
            <a:r>
              <a:rPr lang="en-US" sz="2400" dirty="0" smtClean="0">
                <a:solidFill>
                  <a:schemeClr val="accent1"/>
                </a:solidFill>
                <a:cs typeface="Arial" panose="020B0604020202020204" pitchFamily="34" charset="0"/>
              </a:rPr>
              <a:t>Se-a-Se wood +</a:t>
            </a:r>
            <a:br>
              <a:rPr lang="en-US" sz="2400" dirty="0" smtClean="0">
                <a:solidFill>
                  <a:schemeClr val="accent1"/>
                </a:solidFill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accent1"/>
                </a:solidFill>
                <a:cs typeface="Arial" panose="020B0604020202020204" pitchFamily="34" charset="0"/>
              </a:rPr>
              <a:t>4 Se-a-Se </a:t>
            </a: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PPT – 47 </a:t>
            </a:r>
            <a:r>
              <a:rPr lang="en-US" sz="24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PsSO</a:t>
            </a:r>
            <a:r>
              <a:rPr lang="en-US" sz="2400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– 32 L&amp;W – 19 </a:t>
            </a:r>
            <a:r>
              <a:rPr lang="en-US" sz="2400" dirty="0" smtClean="0">
                <a:solidFill>
                  <a:schemeClr val="accent1"/>
                </a:solidFill>
                <a:cs typeface="Arial" panose="020B0604020202020204" pitchFamily="34" charset="0"/>
              </a:rPr>
              <a:t>AE</a:t>
            </a:r>
          </a:p>
          <a:p>
            <a:pPr marL="300038" lvl="1" indent="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  <a:cs typeface="Arial" panose="020B0604020202020204" pitchFamily="34" charset="0"/>
              </a:rPr>
              <a:t># </a:t>
            </a: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students: +/- 10.000 (5.500 </a:t>
            </a:r>
            <a:r>
              <a:rPr lang="en-US" sz="2400" dirty="0" smtClean="0">
                <a:solidFill>
                  <a:schemeClr val="accent1"/>
                </a:solidFill>
                <a:cs typeface="Arial" panose="020B0604020202020204" pitchFamily="34" charset="0"/>
              </a:rPr>
              <a:t>PSO </a:t>
            </a: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+ 2.500 TSO </a:t>
            </a:r>
            <a:r>
              <a:rPr lang="en-US" sz="2400" dirty="0" smtClean="0">
                <a:solidFill>
                  <a:schemeClr val="accent1"/>
                </a:solidFill>
                <a:cs typeface="Arial" panose="020B0604020202020204" pitchFamily="34" charset="0"/>
              </a:rPr>
              <a:t>+</a:t>
            </a:r>
            <a:br>
              <a:rPr lang="en-US" sz="2400" dirty="0" smtClean="0">
                <a:solidFill>
                  <a:schemeClr val="accent1"/>
                </a:solidFill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120 </a:t>
            </a:r>
            <a:r>
              <a:rPr lang="en-US" sz="2400" dirty="0" smtClean="0">
                <a:solidFill>
                  <a:schemeClr val="accent1"/>
                </a:solidFill>
                <a:cs typeface="Arial" panose="020B0604020202020204" pitchFamily="34" charset="0"/>
              </a:rPr>
              <a:t>Se-a-Se </a:t>
            </a: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+ 1.200 </a:t>
            </a:r>
            <a:r>
              <a:rPr lang="en-US" sz="24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PsSO</a:t>
            </a:r>
            <a:r>
              <a:rPr lang="en-US" sz="2400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+ 450 L&amp;W</a:t>
            </a:r>
            <a:r>
              <a:rPr lang="en-US" sz="2400" dirty="0" smtClean="0">
                <a:solidFill>
                  <a:schemeClr val="accent1"/>
                </a:solidFill>
                <a:cs typeface="Arial" panose="020B0604020202020204" pitchFamily="34" charset="0"/>
              </a:rPr>
              <a:t>)</a:t>
            </a:r>
          </a:p>
          <a:p>
            <a:pPr marL="300038" lvl="1" indent="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  <a:cs typeface="Arial" panose="020B0604020202020204" pitchFamily="34" charset="0"/>
              </a:rPr>
              <a:t># </a:t>
            </a: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students in firms ‘wood’ (FL): +/- </a:t>
            </a:r>
            <a:r>
              <a:rPr lang="en-US" sz="2400" dirty="0" smtClean="0">
                <a:solidFill>
                  <a:schemeClr val="accent1"/>
                </a:solidFill>
                <a:cs typeface="Arial" panose="020B0604020202020204" pitchFamily="34" charset="0"/>
              </a:rPr>
              <a:t>2.000/year</a:t>
            </a: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!</a:t>
            </a:r>
          </a:p>
          <a:p>
            <a:pPr marL="757238" lvl="1" indent="-4572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300038" lvl="1" indent="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None/>
              <a:defRPr/>
            </a:pP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# schools </a:t>
            </a:r>
            <a:r>
              <a:rPr lang="en-US" sz="2400" dirty="0" smtClean="0">
                <a:solidFill>
                  <a:schemeClr val="accent1"/>
                </a:solidFill>
                <a:cs typeface="Arial" panose="020B0604020202020204" pitchFamily="34" charset="0"/>
              </a:rPr>
              <a:t>Wall/</a:t>
            </a:r>
            <a:r>
              <a:rPr lang="en-US" sz="24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Bxl</a:t>
            </a: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: 83 </a:t>
            </a:r>
            <a:r>
              <a:rPr lang="en-US" sz="2400" dirty="0" smtClean="0">
                <a:solidFill>
                  <a:schemeClr val="accent1"/>
                </a:solidFill>
                <a:cs typeface="Arial" panose="020B0604020202020204" pitchFamily="34" charset="0"/>
              </a:rPr>
              <a:t>PSO </a:t>
            </a: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– 22 TSO - …</a:t>
            </a:r>
          </a:p>
          <a:p>
            <a:pPr marL="300038" lvl="1" indent="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None/>
              <a:defRPr/>
            </a:pP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# students : +/- 2.000</a:t>
            </a:r>
          </a:p>
          <a:p>
            <a:pPr marL="757238" lvl="1" indent="-4572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300038" lvl="1" indent="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None/>
              <a:defRPr/>
            </a:pP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Professional </a:t>
            </a:r>
            <a:r>
              <a:rPr lang="en-US" sz="2400" dirty="0" smtClean="0">
                <a:solidFill>
                  <a:schemeClr val="accent1"/>
                </a:solidFill>
                <a:cs typeface="Arial" panose="020B0604020202020204" pitchFamily="34" charset="0"/>
              </a:rPr>
              <a:t>bachelors (</a:t>
            </a:r>
            <a:r>
              <a:rPr lang="en-US" sz="2400" dirty="0" err="1">
                <a:solidFill>
                  <a:schemeClr val="accent1"/>
                </a:solidFill>
                <a:cs typeface="Arial" panose="020B0604020202020204" pitchFamily="34" charset="0"/>
              </a:rPr>
              <a:t>HoGent</a:t>
            </a: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) (level 6</a:t>
            </a:r>
            <a:r>
              <a:rPr lang="en-US" sz="2400" dirty="0" smtClean="0">
                <a:solidFill>
                  <a:schemeClr val="accent1"/>
                </a:solidFill>
                <a:cs typeface="Arial" panose="020B0604020202020204" pitchFamily="34" charset="0"/>
              </a:rPr>
              <a:t>):</a:t>
            </a:r>
            <a:br>
              <a:rPr lang="en-US" sz="2400" dirty="0" smtClean="0">
                <a:solidFill>
                  <a:schemeClr val="accent1"/>
                </a:solidFill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accent1"/>
                </a:solidFill>
                <a:cs typeface="Arial" panose="020B0604020202020204" pitchFamily="34" charset="0"/>
              </a:rPr>
              <a:t>+/- </a:t>
            </a: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380 students (3 </a:t>
            </a:r>
            <a:r>
              <a:rPr lang="en-US" sz="2400" dirty="0" smtClean="0">
                <a:solidFill>
                  <a:schemeClr val="accent1"/>
                </a:solidFill>
                <a:cs typeface="Arial" panose="020B0604020202020204" pitchFamily="34" charset="0"/>
              </a:rPr>
              <a:t>years)</a:t>
            </a:r>
            <a:endParaRPr lang="en-US" sz="24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00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20056">
            <a:off x="788928" y="2186887"/>
            <a:ext cx="1996679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3186">
            <a:off x="3499544" y="2896644"/>
            <a:ext cx="1600200" cy="226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2"/>
          <a:stretch>
            <a:fillRect/>
          </a:stretch>
        </p:blipFill>
        <p:spPr bwMode="auto">
          <a:xfrm>
            <a:off x="2716618" y="1181441"/>
            <a:ext cx="2850356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300" y="4037528"/>
            <a:ext cx="2593181" cy="162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en-US" smtClean="0">
                <a:solidFill>
                  <a:schemeClr val="bg1"/>
                </a:solidFill>
              </a:rPr>
              <a:t>Onderwijs</a:t>
            </a:r>
            <a:endParaRPr lang="en-GB" altLang="en-US" smtClean="0">
              <a:solidFill>
                <a:schemeClr val="bg1"/>
              </a:solidFill>
            </a:endParaRPr>
          </a:p>
        </p:txBody>
      </p:sp>
      <p:sp>
        <p:nvSpPr>
          <p:cNvPr id="17415" name="Rectangle 3"/>
          <p:cNvSpPr>
            <a:spLocks noChangeArrowheads="1"/>
          </p:cNvSpPr>
          <p:nvPr/>
        </p:nvSpPr>
        <p:spPr bwMode="auto">
          <a:xfrm>
            <a:off x="1314450" y="1600200"/>
            <a:ext cx="65722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rgbClr val="AA4C0B"/>
              </a:buClr>
            </a:pPr>
            <a:endParaRPr lang="en-GB" altLang="en-US" sz="2100"/>
          </a:p>
        </p:txBody>
      </p:sp>
      <p:sp>
        <p:nvSpPr>
          <p:cNvPr id="17416" name="Rectangle 1029"/>
          <p:cNvSpPr>
            <a:spLocks noChangeArrowheads="1"/>
          </p:cNvSpPr>
          <p:nvPr/>
        </p:nvSpPr>
        <p:spPr bwMode="auto">
          <a:xfrm>
            <a:off x="2574132" y="1726406"/>
            <a:ext cx="5426869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buClr>
                <a:srgbClr val="AA4C0B"/>
              </a:buClr>
            </a:pPr>
            <a:endParaRPr lang="nl-BE" altLang="en-US" sz="1800" b="0">
              <a:solidFill>
                <a:srgbClr val="0000CC"/>
              </a:solidFill>
            </a:endParaRPr>
          </a:p>
          <a:p>
            <a:pPr algn="l" eaLnBrk="1" hangingPunct="1">
              <a:buClr>
                <a:srgbClr val="AA4C0B"/>
              </a:buClr>
            </a:pPr>
            <a:endParaRPr lang="nl-BE" altLang="en-US" sz="1800" b="0">
              <a:solidFill>
                <a:srgbClr val="0000CC"/>
              </a:solidFill>
            </a:endParaRPr>
          </a:p>
          <a:p>
            <a:pPr algn="l" eaLnBrk="1" hangingPunct="1">
              <a:buClr>
                <a:srgbClr val="AA4C0B"/>
              </a:buClr>
            </a:pPr>
            <a:endParaRPr lang="nl-BE" altLang="en-US" sz="2100" b="0">
              <a:solidFill>
                <a:srgbClr val="0000CC"/>
              </a:solidFill>
            </a:endParaRPr>
          </a:p>
          <a:p>
            <a:pPr algn="l" eaLnBrk="1" hangingPunct="1">
              <a:buClr>
                <a:srgbClr val="AA4C0B"/>
              </a:buClr>
            </a:pPr>
            <a:endParaRPr lang="en-GB" altLang="en-US" sz="2100" b="0">
              <a:solidFill>
                <a:srgbClr val="0000CC"/>
              </a:solidFill>
            </a:endParaRPr>
          </a:p>
        </p:txBody>
      </p:sp>
      <p:pic>
        <p:nvPicPr>
          <p:cNvPr id="1741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8443">
            <a:off x="6273782" y="1361970"/>
            <a:ext cx="1750219" cy="236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73238"/>
            <a:ext cx="3375422" cy="111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0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fgeschuind enkele hoek rechthoek 10"/>
          <p:cNvSpPr/>
          <p:nvPr/>
        </p:nvSpPr>
        <p:spPr>
          <a:xfrm>
            <a:off x="4665133" y="1600201"/>
            <a:ext cx="4021667" cy="1947332"/>
          </a:xfrm>
          <a:prstGeom prst="snip1Rect">
            <a:avLst>
              <a:gd name="adj" fmla="val 34493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sp>
        <p:nvSpPr>
          <p:cNvPr id="13" name="Afgeschuind enkele hoek rechthoek 12"/>
          <p:cNvSpPr/>
          <p:nvPr/>
        </p:nvSpPr>
        <p:spPr>
          <a:xfrm>
            <a:off x="457200" y="1600201"/>
            <a:ext cx="4021667" cy="1947332"/>
          </a:xfrm>
          <a:prstGeom prst="snip1Rect">
            <a:avLst>
              <a:gd name="adj" fmla="val 34493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sp>
        <p:nvSpPr>
          <p:cNvPr id="14" name="Afgeschuind enkele hoek rechthoek 13"/>
          <p:cNvSpPr/>
          <p:nvPr/>
        </p:nvSpPr>
        <p:spPr>
          <a:xfrm>
            <a:off x="457200" y="3747327"/>
            <a:ext cx="4021667" cy="1947332"/>
          </a:xfrm>
          <a:prstGeom prst="snip1Rect">
            <a:avLst>
              <a:gd name="adj" fmla="val 34493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sp>
        <p:nvSpPr>
          <p:cNvPr id="15" name="Afgeschuind enkele hoek rechthoek 14"/>
          <p:cNvSpPr/>
          <p:nvPr/>
        </p:nvSpPr>
        <p:spPr>
          <a:xfrm>
            <a:off x="4665133" y="3747327"/>
            <a:ext cx="4021667" cy="1947332"/>
          </a:xfrm>
          <a:prstGeom prst="snip1Rect">
            <a:avLst>
              <a:gd name="adj" fmla="val 34493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1" y="1807932"/>
            <a:ext cx="4021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TRAINING &amp; LLL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5134" y="1731651"/>
            <a:ext cx="4021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Education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884382"/>
            <a:ext cx="40216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Occupational Safety and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Health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chemeClr val="bg1"/>
                </a:solidFill>
              </a:rPr>
              <a:t>OiRA</a:t>
            </a:r>
            <a:r>
              <a:rPr lang="en-US" sz="2800" dirty="0" smtClean="0">
                <a:solidFill>
                  <a:schemeClr val="bg1"/>
                </a:solidFill>
              </a:rPr>
              <a:t> …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Well being …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5134" y="3813052"/>
            <a:ext cx="4021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HR support</a:t>
            </a:r>
          </a:p>
        </p:txBody>
      </p:sp>
      <p:sp>
        <p:nvSpPr>
          <p:cNvPr id="12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dirty="0" smtClean="0"/>
              <a:t>WOODWIZE :  SERVICES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618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OSH</a:t>
            </a:r>
            <a:endParaRPr 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300038" lvl="1" indent="0" algn="l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None/>
              <a:defRPr/>
            </a:pPr>
            <a:r>
              <a:rPr lang="nl-BE" altLang="en-US" sz="36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Our</a:t>
            </a:r>
            <a:r>
              <a:rPr lang="nl-BE" altLang="en-US" sz="36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goal!</a:t>
            </a:r>
            <a:endParaRPr lang="nl-BE" altLang="en-US" sz="36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585788" lvl="1" algn="l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nl-BE" altLang="en-US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1488" lvl="1" indent="-457200" algn="l" defTabSz="685800"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nl-BE" altLang="en-US" sz="2800" b="0" dirty="0">
                <a:solidFill>
                  <a:schemeClr val="accent1"/>
                </a:solidFill>
                <a:cs typeface="Arial" panose="020B0604020202020204" pitchFamily="34" charset="0"/>
              </a:rPr>
              <a:t>Support </a:t>
            </a:r>
            <a:r>
              <a:rPr lang="nl-BE" altLang="en-US" sz="2800" b="0" dirty="0" err="1">
                <a:solidFill>
                  <a:schemeClr val="accent1"/>
                </a:solidFill>
                <a:cs typeface="Arial" panose="020B0604020202020204" pitchFamily="34" charset="0"/>
              </a:rPr>
              <a:t>and</a:t>
            </a:r>
            <a:r>
              <a:rPr lang="nl-BE" altLang="en-US" sz="2800" b="0" dirty="0">
                <a:solidFill>
                  <a:schemeClr val="accent1"/>
                </a:solidFill>
                <a:cs typeface="Arial" panose="020B0604020202020204" pitchFamily="34" charset="0"/>
              </a:rPr>
              <a:t> promotion </a:t>
            </a:r>
            <a:r>
              <a:rPr lang="nl-BE" altLang="en-US" sz="2800" b="0" dirty="0" err="1">
                <a:solidFill>
                  <a:schemeClr val="accent1"/>
                </a:solidFill>
                <a:cs typeface="Arial" panose="020B0604020202020204" pitchFamily="34" charset="0"/>
              </a:rPr>
              <a:t>towards</a:t>
            </a:r>
            <a:r>
              <a:rPr lang="nl-BE" altLang="en-US" sz="2800" b="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nl-BE" altLang="en-US" sz="2800" b="0" dirty="0" err="1">
                <a:solidFill>
                  <a:schemeClr val="accent1"/>
                </a:solidFill>
                <a:cs typeface="Arial" panose="020B0604020202020204" pitchFamily="34" charset="0"/>
              </a:rPr>
              <a:t>the</a:t>
            </a:r>
            <a:r>
              <a:rPr lang="nl-BE" altLang="en-US" sz="2800" b="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nl-BE" altLang="en-US" sz="2800" b="0" dirty="0" err="1">
                <a:solidFill>
                  <a:schemeClr val="accent1"/>
                </a:solidFill>
                <a:cs typeface="Arial" panose="020B0604020202020204" pitchFamily="34" charset="0"/>
              </a:rPr>
              <a:t>employers</a:t>
            </a:r>
            <a:r>
              <a:rPr lang="nl-BE" altLang="en-US" sz="2800" b="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nl-BE" altLang="en-US" sz="2800" b="0" dirty="0" err="1">
                <a:solidFill>
                  <a:schemeClr val="accent1"/>
                </a:solidFill>
                <a:cs typeface="Arial" panose="020B0604020202020204" pitchFamily="34" charset="0"/>
              </a:rPr>
              <a:t>and</a:t>
            </a:r>
            <a:r>
              <a:rPr lang="nl-BE" altLang="en-US" sz="2800" b="0" dirty="0">
                <a:solidFill>
                  <a:schemeClr val="accent1"/>
                </a:solidFill>
                <a:cs typeface="Arial" panose="020B0604020202020204" pitchFamily="34" charset="0"/>
              </a:rPr>
              <a:t> co-</a:t>
            </a:r>
            <a:r>
              <a:rPr lang="nl-BE" altLang="en-US" sz="2800" b="0" dirty="0" err="1">
                <a:solidFill>
                  <a:schemeClr val="accent1"/>
                </a:solidFill>
                <a:cs typeface="Arial" panose="020B0604020202020204" pitchFamily="34" charset="0"/>
              </a:rPr>
              <a:t>workers</a:t>
            </a:r>
            <a:r>
              <a:rPr lang="nl-BE" altLang="en-US" sz="2800" b="0" dirty="0">
                <a:solidFill>
                  <a:schemeClr val="accent1"/>
                </a:solidFill>
                <a:cs typeface="Arial" panose="020B0604020202020204" pitchFamily="34" charset="0"/>
              </a:rPr>
              <a:t> in </a:t>
            </a:r>
            <a:r>
              <a:rPr lang="nl-BE" altLang="en-US" sz="2800" b="0" dirty="0" err="1">
                <a:solidFill>
                  <a:schemeClr val="accent1"/>
                </a:solidFill>
                <a:cs typeface="Arial" panose="020B0604020202020204" pitchFamily="34" charset="0"/>
              </a:rPr>
              <a:t>the</a:t>
            </a:r>
            <a:r>
              <a:rPr lang="nl-BE" altLang="en-US" sz="2800" b="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nl-BE" altLang="en-US" sz="2800" b="0" dirty="0" err="1">
                <a:solidFill>
                  <a:schemeClr val="accent1"/>
                </a:solidFill>
                <a:cs typeface="Arial" panose="020B0604020202020204" pitchFamily="34" charset="0"/>
              </a:rPr>
              <a:t>woodworking</a:t>
            </a:r>
            <a:r>
              <a:rPr lang="nl-BE" altLang="en-US" sz="2800" b="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nl-BE" altLang="en-US" sz="2800" b="0" dirty="0" err="1">
                <a:solidFill>
                  <a:schemeClr val="accent1"/>
                </a:solidFill>
                <a:cs typeface="Arial" panose="020B0604020202020204" pitchFamily="34" charset="0"/>
              </a:rPr>
              <a:t>and</a:t>
            </a:r>
            <a:r>
              <a:rPr lang="nl-BE" altLang="en-US" sz="2800" b="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nl-BE" altLang="en-US" sz="2800" b="0" dirty="0" err="1">
                <a:solidFill>
                  <a:schemeClr val="accent1"/>
                </a:solidFill>
                <a:cs typeface="Arial" panose="020B0604020202020204" pitchFamily="34" charset="0"/>
              </a:rPr>
              <a:t>furniture</a:t>
            </a:r>
            <a:r>
              <a:rPr lang="nl-BE" altLang="en-US" sz="2800" b="0" dirty="0">
                <a:solidFill>
                  <a:schemeClr val="accent1"/>
                </a:solidFill>
                <a:cs typeface="Arial" panose="020B0604020202020204" pitchFamily="34" charset="0"/>
              </a:rPr>
              <a:t> sector </a:t>
            </a:r>
            <a:r>
              <a:rPr lang="nl-BE" altLang="en-US" sz="2800" b="0" dirty="0" err="1">
                <a:solidFill>
                  <a:schemeClr val="accent1"/>
                </a:solidFill>
                <a:cs typeface="Arial" panose="020B0604020202020204" pitchFamily="34" charset="0"/>
              </a:rPr>
              <a:t>towards</a:t>
            </a:r>
            <a:r>
              <a:rPr lang="nl-BE" altLang="en-US" sz="2800" b="0" dirty="0">
                <a:solidFill>
                  <a:schemeClr val="accent1"/>
                </a:solidFill>
                <a:cs typeface="Arial" panose="020B0604020202020204" pitchFamily="34" charset="0"/>
              </a:rPr>
              <a:t> a (</a:t>
            </a:r>
            <a:r>
              <a:rPr lang="nl-BE" altLang="en-US" sz="2800" b="0" dirty="0" err="1">
                <a:solidFill>
                  <a:schemeClr val="accent1"/>
                </a:solidFill>
                <a:cs typeface="Arial" panose="020B0604020202020204" pitchFamily="34" charset="0"/>
              </a:rPr>
              <a:t>sustained</a:t>
            </a:r>
            <a:r>
              <a:rPr lang="nl-BE" altLang="en-US" sz="2800" b="0" dirty="0">
                <a:solidFill>
                  <a:schemeClr val="accent1"/>
                </a:solidFill>
                <a:cs typeface="Arial" panose="020B0604020202020204" pitchFamily="34" charset="0"/>
              </a:rPr>
              <a:t>) policy </a:t>
            </a:r>
            <a:r>
              <a:rPr lang="nl-BE" altLang="en-US" sz="2800" b="0" dirty="0" err="1">
                <a:solidFill>
                  <a:schemeClr val="accent1"/>
                </a:solidFill>
                <a:cs typeface="Arial" panose="020B0604020202020204" pitchFamily="34" charset="0"/>
              </a:rPr>
              <a:t>and</a:t>
            </a:r>
            <a:r>
              <a:rPr lang="nl-BE" altLang="en-US" sz="2800" b="0" dirty="0">
                <a:solidFill>
                  <a:schemeClr val="accent1"/>
                </a:solidFill>
                <a:cs typeface="Arial" panose="020B0604020202020204" pitchFamily="34" charset="0"/>
              </a:rPr>
              <a:t> commitment </a:t>
            </a:r>
            <a:r>
              <a:rPr lang="nl-BE" altLang="en-US" sz="2800" b="0" dirty="0" err="1">
                <a:solidFill>
                  <a:schemeClr val="accent1"/>
                </a:solidFill>
                <a:cs typeface="Arial" panose="020B0604020202020204" pitchFamily="34" charset="0"/>
              </a:rPr>
              <a:t>for</a:t>
            </a:r>
            <a:r>
              <a:rPr lang="nl-BE" altLang="en-US" sz="2800" b="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nl-BE" altLang="en-US" sz="2800" b="0" dirty="0" err="1">
                <a:solidFill>
                  <a:schemeClr val="accent1"/>
                </a:solidFill>
                <a:cs typeface="Arial" panose="020B0604020202020204" pitchFamily="34" charset="0"/>
              </a:rPr>
              <a:t>safety</a:t>
            </a:r>
            <a:r>
              <a:rPr lang="nl-BE" altLang="en-US" sz="2800" b="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nl-BE" altLang="en-US" sz="2800" b="0" dirty="0" err="1">
                <a:solidFill>
                  <a:schemeClr val="accent1"/>
                </a:solidFill>
                <a:cs typeface="Arial" panose="020B0604020202020204" pitchFamily="34" charset="0"/>
              </a:rPr>
              <a:t>and</a:t>
            </a:r>
            <a:r>
              <a:rPr lang="nl-BE" altLang="en-US" sz="2800" b="0" dirty="0">
                <a:solidFill>
                  <a:schemeClr val="accent1"/>
                </a:solidFill>
                <a:cs typeface="Arial" panose="020B0604020202020204" pitchFamily="34" charset="0"/>
              </a:rPr>
              <a:t> well </a:t>
            </a:r>
            <a:r>
              <a:rPr lang="nl-BE" altLang="en-US" sz="2800" b="0" dirty="0" err="1">
                <a:solidFill>
                  <a:schemeClr val="accent1"/>
                </a:solidFill>
                <a:cs typeface="Arial" panose="020B0604020202020204" pitchFamily="34" charset="0"/>
              </a:rPr>
              <a:t>being</a:t>
            </a:r>
            <a:r>
              <a:rPr lang="nl-BE" altLang="en-US" sz="2800" b="0" dirty="0">
                <a:solidFill>
                  <a:schemeClr val="accent1"/>
                </a:solidFill>
                <a:cs typeface="Arial" panose="020B0604020202020204" pitchFamily="34" charset="0"/>
              </a:rPr>
              <a:t> of </a:t>
            </a:r>
            <a:r>
              <a:rPr lang="nl-BE" altLang="en-US" sz="2800" b="0" dirty="0" err="1">
                <a:solidFill>
                  <a:schemeClr val="accent1"/>
                </a:solidFill>
                <a:cs typeface="Arial" panose="020B0604020202020204" pitchFamily="34" charset="0"/>
              </a:rPr>
              <a:t>all</a:t>
            </a:r>
            <a:r>
              <a:rPr lang="nl-BE" altLang="en-US" sz="2800" b="0" dirty="0">
                <a:solidFill>
                  <a:schemeClr val="accent1"/>
                </a:solidFill>
                <a:cs typeface="Arial" panose="020B0604020202020204" pitchFamily="34" charset="0"/>
              </a:rPr>
              <a:t> partners </a:t>
            </a:r>
            <a:r>
              <a:rPr lang="nl-BE" altLang="en-US" sz="2800" b="0" dirty="0" err="1">
                <a:solidFill>
                  <a:schemeClr val="accent1"/>
                </a:solidFill>
                <a:cs typeface="Arial" panose="020B0604020202020204" pitchFamily="34" charset="0"/>
              </a:rPr>
              <a:t>and</a:t>
            </a:r>
            <a:r>
              <a:rPr lang="nl-BE" altLang="en-US" sz="2800" b="0" dirty="0">
                <a:solidFill>
                  <a:schemeClr val="accent1"/>
                </a:solidFill>
                <a:cs typeface="Arial" panose="020B0604020202020204" pitchFamily="34" charset="0"/>
              </a:rPr>
              <a:t> stakeholders </a:t>
            </a:r>
            <a:r>
              <a:rPr lang="nl-BE" altLang="en-US" sz="2800" b="0" dirty="0" err="1">
                <a:solidFill>
                  <a:schemeClr val="accent1"/>
                </a:solidFill>
                <a:cs typeface="Arial" panose="020B0604020202020204" pitchFamily="34" charset="0"/>
              </a:rPr>
              <a:t>involved</a:t>
            </a:r>
            <a:r>
              <a:rPr lang="nl-BE" altLang="en-US" sz="2800" b="0" dirty="0">
                <a:solidFill>
                  <a:schemeClr val="accent1"/>
                </a:solidFill>
                <a:cs typeface="Arial" panose="020B0604020202020204" pitchFamily="34" charset="0"/>
              </a:rPr>
              <a:t>.</a:t>
            </a:r>
          </a:p>
          <a:p>
            <a:pPr marL="471488" lvl="1" indent="-457200" algn="l" defTabSz="685800"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nl-BE" altLang="en-US" sz="2800" b="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471488" lvl="1" indent="-457200" algn="l" defTabSz="685800"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nl-BE" altLang="en-US" sz="2800" b="0" dirty="0" err="1">
                <a:solidFill>
                  <a:schemeClr val="accent1"/>
                </a:solidFill>
                <a:cs typeface="Arial" panose="020B0604020202020204" pitchFamily="34" charset="0"/>
              </a:rPr>
              <a:t>Sensibilisation</a:t>
            </a:r>
            <a:endParaRPr lang="nl-BE" altLang="en-US" sz="2800" b="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471488" lvl="1" indent="-457200" algn="l" defTabSz="685800"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nl-BE" altLang="en-US" sz="2800" b="0" dirty="0">
                <a:solidFill>
                  <a:schemeClr val="accent1"/>
                </a:solidFill>
                <a:cs typeface="Arial" panose="020B0604020202020204" pitchFamily="34" charset="0"/>
              </a:rPr>
              <a:t>Development of support: </a:t>
            </a:r>
            <a:r>
              <a:rPr lang="nl-BE" altLang="en-US" sz="2800" b="0" dirty="0" err="1">
                <a:solidFill>
                  <a:schemeClr val="accent1"/>
                </a:solidFill>
                <a:cs typeface="Arial" panose="020B0604020202020204" pitchFamily="34" charset="0"/>
              </a:rPr>
              <a:t>OiRA</a:t>
            </a:r>
            <a:r>
              <a:rPr lang="nl-BE" altLang="en-US" sz="2800" b="0" dirty="0">
                <a:solidFill>
                  <a:schemeClr val="accent1"/>
                </a:solidFill>
                <a:cs typeface="Arial" panose="020B0604020202020204" pitchFamily="34" charset="0"/>
              </a:rPr>
              <a:t> Wood</a:t>
            </a:r>
            <a:endParaRPr lang="en-US" altLang="en-US" sz="2800" b="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l" eaLnBrk="1" hangingPunct="1">
              <a:buClrTx/>
              <a:buFont typeface="Wingdings" panose="05000000000000000000" pitchFamily="2" charset="2"/>
              <a:buChar char="Ø"/>
            </a:pPr>
            <a:endParaRPr lang="nl-NL" altLang="en-US" sz="2100" b="0" dirty="0"/>
          </a:p>
        </p:txBody>
      </p:sp>
    </p:spTree>
    <p:extLst>
      <p:ext uri="{BB962C8B-B14F-4D97-AF65-F5344CB8AC3E}">
        <p14:creationId xmlns:p14="http://schemas.microsoft.com/office/powerpoint/2010/main" val="2430100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fgeschuind enkele hoek rechthoek 10"/>
          <p:cNvSpPr/>
          <p:nvPr/>
        </p:nvSpPr>
        <p:spPr>
          <a:xfrm>
            <a:off x="4665133" y="1600201"/>
            <a:ext cx="4021667" cy="1947332"/>
          </a:xfrm>
          <a:prstGeom prst="snip1Rect">
            <a:avLst>
              <a:gd name="adj" fmla="val 34493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sp>
        <p:nvSpPr>
          <p:cNvPr id="13" name="Afgeschuind enkele hoek rechthoek 12"/>
          <p:cNvSpPr/>
          <p:nvPr/>
        </p:nvSpPr>
        <p:spPr>
          <a:xfrm>
            <a:off x="457200" y="1600201"/>
            <a:ext cx="4021667" cy="1947332"/>
          </a:xfrm>
          <a:prstGeom prst="snip1Rect">
            <a:avLst>
              <a:gd name="adj" fmla="val 34493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sp>
        <p:nvSpPr>
          <p:cNvPr id="14" name="Afgeschuind enkele hoek rechthoek 13"/>
          <p:cNvSpPr/>
          <p:nvPr/>
        </p:nvSpPr>
        <p:spPr>
          <a:xfrm>
            <a:off x="457200" y="3747327"/>
            <a:ext cx="4021667" cy="1947332"/>
          </a:xfrm>
          <a:prstGeom prst="snip1Rect">
            <a:avLst>
              <a:gd name="adj" fmla="val 34493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sp>
        <p:nvSpPr>
          <p:cNvPr id="15" name="Afgeschuind enkele hoek rechthoek 14"/>
          <p:cNvSpPr/>
          <p:nvPr/>
        </p:nvSpPr>
        <p:spPr>
          <a:xfrm>
            <a:off x="4665133" y="3747327"/>
            <a:ext cx="4021667" cy="1947332"/>
          </a:xfrm>
          <a:prstGeom prst="snip1Rect">
            <a:avLst>
              <a:gd name="adj" fmla="val 34493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1" y="1807932"/>
            <a:ext cx="4021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TRAINING &amp; LLL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5134" y="1731651"/>
            <a:ext cx="4021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Education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884382"/>
            <a:ext cx="4021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OSH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5134" y="3813052"/>
            <a:ext cx="40216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HR support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T &amp; D policy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Job seekers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Diversity &amp; equal rights</a:t>
            </a:r>
          </a:p>
        </p:txBody>
      </p:sp>
      <p:sp>
        <p:nvSpPr>
          <p:cNvPr id="12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dirty="0" smtClean="0"/>
              <a:t>WOODWIZE :  SERVICES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229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 Support</a:t>
            </a:r>
            <a:endParaRPr 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300038" lvl="1" indent="0" algn="l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None/>
              <a:defRPr/>
            </a:pPr>
            <a:r>
              <a:rPr lang="nl-BE" altLang="en-US" sz="36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Our</a:t>
            </a:r>
            <a:r>
              <a:rPr lang="nl-BE" altLang="en-US" sz="36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goal!</a:t>
            </a:r>
            <a:endParaRPr lang="nl-BE" altLang="en-US" sz="36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585788" lvl="1" algn="l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nl-BE" altLang="en-US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1488" lvl="1" indent="-457200" algn="l" defTabSz="685800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en-US" sz="2600" b="0" dirty="0" smtClean="0">
                <a:solidFill>
                  <a:schemeClr val="accent1"/>
                </a:solidFill>
                <a:cs typeface="Arial" panose="020B0604020202020204" pitchFamily="34" charset="0"/>
              </a:rPr>
              <a:t>Training and development policy – planning</a:t>
            </a:r>
          </a:p>
          <a:p>
            <a:pPr marL="471488" lvl="1" indent="-457200" algn="l" defTabSz="685800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en-US" sz="2600" b="0" dirty="0" smtClean="0">
                <a:solidFill>
                  <a:schemeClr val="accent1"/>
                </a:solidFill>
                <a:cs typeface="Arial" panose="020B0604020202020204" pitchFamily="34" charset="0"/>
              </a:rPr>
              <a:t>Vacancies: finding the right people for the right job</a:t>
            </a:r>
          </a:p>
          <a:p>
            <a:pPr marL="471488" lvl="1" indent="-457200" algn="l" defTabSz="685800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en-US" sz="2600" b="0" dirty="0" smtClean="0">
                <a:solidFill>
                  <a:schemeClr val="accent1"/>
                </a:solidFill>
                <a:cs typeface="Arial" panose="020B0604020202020204" pitchFamily="34" charset="0"/>
              </a:rPr>
              <a:t>Diversity and equal rights</a:t>
            </a:r>
          </a:p>
          <a:p>
            <a:pPr marL="471488" lvl="1" indent="-457200" algn="l" defTabSz="685800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en-US" sz="2600" b="0" dirty="0" smtClean="0">
                <a:solidFill>
                  <a:schemeClr val="accent1"/>
                </a:solidFill>
                <a:cs typeface="Arial" panose="020B0604020202020204" pitchFamily="34" charset="0"/>
              </a:rPr>
              <a:t>longer </a:t>
            </a:r>
            <a:r>
              <a:rPr lang="en-US" altLang="en-US" sz="2600" b="0" dirty="0">
                <a:solidFill>
                  <a:schemeClr val="accent1"/>
                </a:solidFill>
                <a:cs typeface="Arial" panose="020B0604020202020204" pitchFamily="34" charset="0"/>
              </a:rPr>
              <a:t>working </a:t>
            </a:r>
            <a:r>
              <a:rPr lang="en-US" altLang="en-US" sz="2600" b="0" dirty="0" smtClean="0">
                <a:solidFill>
                  <a:schemeClr val="accent1"/>
                </a:solidFill>
                <a:cs typeface="Arial" panose="020B0604020202020204" pitchFamily="34" charset="0"/>
              </a:rPr>
              <a:t>life</a:t>
            </a:r>
          </a:p>
          <a:p>
            <a:pPr marL="471488" lvl="1" indent="-457200" algn="l" defTabSz="685800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en-US" sz="2600" b="0" dirty="0" smtClean="0">
                <a:solidFill>
                  <a:schemeClr val="accent1"/>
                </a:solidFill>
                <a:cs typeface="Arial" panose="020B0604020202020204" pitchFamily="34" charset="0"/>
              </a:rPr>
              <a:t>Specific projects…</a:t>
            </a:r>
            <a:endParaRPr lang="nl-BE" altLang="en-US" sz="2600" b="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516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 idx="4294967295"/>
          </p:nvPr>
        </p:nvSpPr>
        <p:spPr>
          <a:xfrm>
            <a:off x="1104371" y="2562226"/>
            <a:ext cx="6994525" cy="1395412"/>
          </a:xfrm>
        </p:spPr>
        <p:txBody>
          <a:bodyPr>
            <a:noAutofit/>
          </a:bodyPr>
          <a:lstStyle/>
          <a:p>
            <a:pPr algn="ctr"/>
            <a:r>
              <a:rPr lang="nl-BE" sz="3600" dirty="0" err="1">
                <a:latin typeface="Hand Of Sean" panose="02000500000000000000" pitchFamily="2" charset="-128"/>
                <a:ea typeface="Hand Of Sean" panose="02000500000000000000" pitchFamily="2" charset="-128"/>
              </a:rPr>
              <a:t>Thank</a:t>
            </a:r>
            <a:r>
              <a:rPr lang="nl-BE" sz="3600" dirty="0">
                <a:latin typeface="Hand Of Sean" panose="02000500000000000000" pitchFamily="2" charset="-128"/>
                <a:ea typeface="Hand Of Sean" panose="02000500000000000000" pitchFamily="2" charset="-128"/>
              </a:rPr>
              <a:t> </a:t>
            </a:r>
            <a:r>
              <a:rPr lang="nl-BE" sz="3600" dirty="0" err="1">
                <a:latin typeface="Hand Of Sean" panose="02000500000000000000" pitchFamily="2" charset="-128"/>
                <a:ea typeface="Hand Of Sean" panose="02000500000000000000" pitchFamily="2" charset="-128"/>
              </a:rPr>
              <a:t>you</a:t>
            </a:r>
            <a:r>
              <a:rPr lang="nl-BE" sz="3600" dirty="0">
                <a:latin typeface="Hand Of Sean" panose="02000500000000000000" pitchFamily="2" charset="-128"/>
                <a:ea typeface="Hand Of Sean" panose="02000500000000000000" pitchFamily="2" charset="-128"/>
              </a:rPr>
              <a:t> </a:t>
            </a:r>
            <a:r>
              <a:rPr lang="nl-BE" sz="3600" dirty="0" err="1">
                <a:latin typeface="Hand Of Sean" panose="02000500000000000000" pitchFamily="2" charset="-128"/>
                <a:ea typeface="Hand Of Sean" panose="02000500000000000000" pitchFamily="2" charset="-128"/>
              </a:rPr>
              <a:t>for</a:t>
            </a:r>
            <a:r>
              <a:rPr lang="nl-BE" sz="3600" dirty="0">
                <a:latin typeface="Hand Of Sean" panose="02000500000000000000" pitchFamily="2" charset="-128"/>
                <a:ea typeface="Hand Of Sean" panose="02000500000000000000" pitchFamily="2" charset="-128"/>
              </a:rPr>
              <a:t> </a:t>
            </a:r>
            <a:r>
              <a:rPr lang="nl-BE" sz="3600" dirty="0" err="1">
                <a:latin typeface="Hand Of Sean" panose="02000500000000000000" pitchFamily="2" charset="-128"/>
                <a:ea typeface="Hand Of Sean" panose="02000500000000000000" pitchFamily="2" charset="-128"/>
              </a:rPr>
              <a:t>your</a:t>
            </a:r>
            <a:r>
              <a:rPr lang="nl-BE" sz="3600" dirty="0">
                <a:latin typeface="Hand Of Sean" panose="02000500000000000000" pitchFamily="2" charset="-128"/>
                <a:ea typeface="Hand Of Sean" panose="02000500000000000000" pitchFamily="2" charset="-128"/>
              </a:rPr>
              <a:t> attention !</a:t>
            </a:r>
            <a:br>
              <a:rPr lang="nl-BE" sz="3600" dirty="0">
                <a:latin typeface="Hand Of Sean" panose="02000500000000000000" pitchFamily="2" charset="-128"/>
                <a:ea typeface="Hand Of Sean" panose="02000500000000000000" pitchFamily="2" charset="-128"/>
              </a:rPr>
            </a:br>
            <a:r>
              <a:rPr lang="nl-BE" sz="3600" dirty="0" smtClean="0"/>
              <a:t/>
            </a:r>
            <a:br>
              <a:rPr lang="nl-BE" sz="3600" dirty="0" smtClean="0"/>
            </a:br>
            <a:r>
              <a:rPr lang="nl-BE" sz="3600" dirty="0" smtClean="0"/>
              <a:t>www.WOODWIZE.be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52696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15542" y="449739"/>
            <a:ext cx="7406640" cy="1340261"/>
          </a:xfrm>
        </p:spPr>
        <p:txBody>
          <a:bodyPr>
            <a:normAutofit fontScale="90000"/>
          </a:bodyPr>
          <a:lstStyle/>
          <a:p>
            <a:pPr algn="ctr"/>
            <a:r>
              <a:rPr lang="nl-BE" dirty="0" smtClean="0"/>
              <a:t/>
            </a:r>
            <a:br>
              <a:rPr lang="nl-BE" dirty="0" smtClean="0"/>
            </a:br>
            <a:r>
              <a:rPr lang="nl-BE" sz="3600" dirty="0" err="1" smtClean="0"/>
              <a:t>Woodworking</a:t>
            </a:r>
            <a:r>
              <a:rPr lang="nl-BE" sz="3600" dirty="0" smtClean="0"/>
              <a:t> </a:t>
            </a:r>
            <a:r>
              <a:rPr lang="nl-BE" sz="3600" dirty="0" err="1"/>
              <a:t>and</a:t>
            </a:r>
            <a:r>
              <a:rPr lang="nl-BE" sz="3600" dirty="0"/>
              <a:t> Furniture sector &amp; </a:t>
            </a:r>
            <a:r>
              <a:rPr lang="nl-BE" sz="3600" dirty="0" err="1"/>
              <a:t>related</a:t>
            </a:r>
            <a:r>
              <a:rPr lang="nl-BE" sz="3600" dirty="0"/>
              <a:t> </a:t>
            </a:r>
            <a:r>
              <a:rPr lang="nl-BE" sz="3600" dirty="0" smtClean="0"/>
              <a:t>branches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Freeform 2"/>
          <p:cNvSpPr/>
          <p:nvPr/>
        </p:nvSpPr>
        <p:spPr>
          <a:xfrm>
            <a:off x="3539242" y="2114710"/>
            <a:ext cx="2785358" cy="2755106"/>
          </a:xfrm>
          <a:custGeom>
            <a:avLst/>
            <a:gdLst>
              <a:gd name="connsiteX0" fmla="*/ 0 w 3410177"/>
              <a:gd name="connsiteY0" fmla="*/ 1705181 h 3410362"/>
              <a:gd name="connsiteX1" fmla="*/ 1705089 w 3410177"/>
              <a:gd name="connsiteY1" fmla="*/ 0 h 3410362"/>
              <a:gd name="connsiteX2" fmla="*/ 3410178 w 3410177"/>
              <a:gd name="connsiteY2" fmla="*/ 1705181 h 3410362"/>
              <a:gd name="connsiteX3" fmla="*/ 1705089 w 3410177"/>
              <a:gd name="connsiteY3" fmla="*/ 3410362 h 3410362"/>
              <a:gd name="connsiteX4" fmla="*/ 0 w 3410177"/>
              <a:gd name="connsiteY4" fmla="*/ 1705181 h 341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0177" h="3410362">
                <a:moveTo>
                  <a:pt x="0" y="1705181"/>
                </a:moveTo>
                <a:cubicBezTo>
                  <a:pt x="0" y="763436"/>
                  <a:pt x="763394" y="0"/>
                  <a:pt x="1705089" y="0"/>
                </a:cubicBezTo>
                <a:cubicBezTo>
                  <a:pt x="2646784" y="0"/>
                  <a:pt x="3410178" y="763436"/>
                  <a:pt x="3410178" y="1705181"/>
                </a:cubicBezTo>
                <a:cubicBezTo>
                  <a:pt x="3410178" y="2646926"/>
                  <a:pt x="2646784" y="3410362"/>
                  <a:pt x="1705089" y="3410362"/>
                </a:cubicBezTo>
                <a:cubicBezTo>
                  <a:pt x="763394" y="3410362"/>
                  <a:pt x="0" y="2646926"/>
                  <a:pt x="0" y="170518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7427" tIns="477447" rIns="477427" bIns="477447" numCol="1" spcCol="1270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3200" dirty="0"/>
              <a:t>Wood &amp;</a:t>
            </a:r>
            <a:br>
              <a:rPr lang="nl-BE" sz="3200" dirty="0"/>
            </a:br>
            <a:r>
              <a:rPr lang="nl-BE" sz="3200" dirty="0" smtClean="0"/>
              <a:t>Furniture / </a:t>
            </a:r>
            <a:r>
              <a:rPr lang="nl-BE" sz="3200" dirty="0" err="1"/>
              <a:t>Upholstery</a:t>
            </a:r>
            <a:endParaRPr lang="nl-BE" sz="3200" dirty="0"/>
          </a:p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3200" dirty="0" smtClean="0"/>
              <a:t>PC </a:t>
            </a:r>
            <a:r>
              <a:rPr lang="nl-BE" sz="3200" dirty="0"/>
              <a:t>126</a:t>
            </a:r>
            <a:endParaRPr lang="nl-BE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6640545" y="3348523"/>
            <a:ext cx="1681637" cy="92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1350" dirty="0"/>
          </a:p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l-BE" sz="1200" dirty="0">
              <a:solidFill>
                <a:srgbClr val="FFFFFF"/>
              </a:solidFill>
            </a:endParaRPr>
          </a:p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l-BE" sz="1200" dirty="0">
              <a:solidFill>
                <a:srgbClr val="FFFFFF"/>
              </a:solidFill>
            </a:endParaRPr>
          </a:p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200" dirty="0">
                <a:solidFill>
                  <a:srgbClr val="FFFFFF"/>
                </a:solidFill>
              </a:rPr>
              <a:t>     PLAATMATERIALEN</a:t>
            </a:r>
            <a:endParaRPr lang="nl-BE" sz="1200" dirty="0">
              <a:solidFill>
                <a:srgbClr val="FFFFFF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689443" y="2742963"/>
            <a:ext cx="2426183" cy="2426183"/>
          </a:xfrm>
          <a:custGeom>
            <a:avLst/>
            <a:gdLst>
              <a:gd name="connsiteX0" fmla="*/ 0 w 3410177"/>
              <a:gd name="connsiteY0" fmla="*/ 1705181 h 3410362"/>
              <a:gd name="connsiteX1" fmla="*/ 1705089 w 3410177"/>
              <a:gd name="connsiteY1" fmla="*/ 0 h 3410362"/>
              <a:gd name="connsiteX2" fmla="*/ 3410178 w 3410177"/>
              <a:gd name="connsiteY2" fmla="*/ 1705181 h 3410362"/>
              <a:gd name="connsiteX3" fmla="*/ 1705089 w 3410177"/>
              <a:gd name="connsiteY3" fmla="*/ 3410362 h 3410362"/>
              <a:gd name="connsiteX4" fmla="*/ 0 w 3410177"/>
              <a:gd name="connsiteY4" fmla="*/ 1705181 h 341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0177" h="3410362">
                <a:moveTo>
                  <a:pt x="0" y="1705181"/>
                </a:moveTo>
                <a:cubicBezTo>
                  <a:pt x="0" y="763436"/>
                  <a:pt x="763394" y="0"/>
                  <a:pt x="1705089" y="0"/>
                </a:cubicBezTo>
                <a:cubicBezTo>
                  <a:pt x="2646784" y="0"/>
                  <a:pt x="3410178" y="763436"/>
                  <a:pt x="3410178" y="1705181"/>
                </a:cubicBezTo>
                <a:cubicBezTo>
                  <a:pt x="3410178" y="2646926"/>
                  <a:pt x="2646784" y="3410362"/>
                  <a:pt x="1705089" y="3410362"/>
                </a:cubicBezTo>
                <a:cubicBezTo>
                  <a:pt x="763394" y="3410362"/>
                  <a:pt x="0" y="2646926"/>
                  <a:pt x="0" y="1705181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400" dirty="0"/>
              <a:t>Wood &amp;</a:t>
            </a:r>
            <a:r>
              <a:rPr lang="nl-BE" sz="2400" dirty="0"/>
              <a:t/>
            </a:r>
            <a:br>
              <a:rPr lang="nl-BE" sz="2400" dirty="0"/>
            </a:br>
            <a:r>
              <a:rPr lang="nl-BE" sz="2400" dirty="0"/>
              <a:t>Construction</a:t>
            </a:r>
          </a:p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400" dirty="0" smtClean="0"/>
              <a:t>PC </a:t>
            </a:r>
            <a:r>
              <a:rPr lang="nl-BE" sz="2400" dirty="0"/>
              <a:t>124</a:t>
            </a:r>
          </a:p>
        </p:txBody>
      </p:sp>
      <p:sp>
        <p:nvSpPr>
          <p:cNvPr id="25" name="Freeform 24"/>
          <p:cNvSpPr/>
          <p:nvPr/>
        </p:nvSpPr>
        <p:spPr>
          <a:xfrm>
            <a:off x="3115626" y="4182386"/>
            <a:ext cx="1366433" cy="1366433"/>
          </a:xfrm>
          <a:custGeom>
            <a:avLst/>
            <a:gdLst>
              <a:gd name="connsiteX0" fmla="*/ 0 w 3410177"/>
              <a:gd name="connsiteY0" fmla="*/ 1705181 h 3410362"/>
              <a:gd name="connsiteX1" fmla="*/ 1705089 w 3410177"/>
              <a:gd name="connsiteY1" fmla="*/ 0 h 3410362"/>
              <a:gd name="connsiteX2" fmla="*/ 3410178 w 3410177"/>
              <a:gd name="connsiteY2" fmla="*/ 1705181 h 3410362"/>
              <a:gd name="connsiteX3" fmla="*/ 1705089 w 3410177"/>
              <a:gd name="connsiteY3" fmla="*/ 3410362 h 3410362"/>
              <a:gd name="connsiteX4" fmla="*/ 0 w 3410177"/>
              <a:gd name="connsiteY4" fmla="*/ 1705181 h 341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0177" h="3410362">
                <a:moveTo>
                  <a:pt x="0" y="1705181"/>
                </a:moveTo>
                <a:cubicBezTo>
                  <a:pt x="0" y="763436"/>
                  <a:pt x="763394" y="0"/>
                  <a:pt x="1705089" y="0"/>
                </a:cubicBezTo>
                <a:cubicBezTo>
                  <a:pt x="2646784" y="0"/>
                  <a:pt x="3410178" y="763436"/>
                  <a:pt x="3410178" y="1705181"/>
                </a:cubicBezTo>
                <a:cubicBezTo>
                  <a:pt x="3410178" y="2646926"/>
                  <a:pt x="2646784" y="3410362"/>
                  <a:pt x="1705089" y="3410362"/>
                </a:cubicBezTo>
                <a:cubicBezTo>
                  <a:pt x="763394" y="3410362"/>
                  <a:pt x="0" y="2646926"/>
                  <a:pt x="0" y="1705181"/>
                </a:cubicBez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000" dirty="0"/>
              <a:t>Employees</a:t>
            </a:r>
          </a:p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000" dirty="0" smtClean="0"/>
              <a:t>PC </a:t>
            </a:r>
            <a:r>
              <a:rPr lang="nl-BE" sz="2000" dirty="0"/>
              <a:t>200</a:t>
            </a:r>
            <a:endParaRPr lang="nl-BE" sz="1050" dirty="0"/>
          </a:p>
        </p:txBody>
      </p:sp>
      <p:sp>
        <p:nvSpPr>
          <p:cNvPr id="29" name="Freeform 28"/>
          <p:cNvSpPr/>
          <p:nvPr/>
        </p:nvSpPr>
        <p:spPr>
          <a:xfrm>
            <a:off x="6550840" y="2466416"/>
            <a:ext cx="1082022" cy="1082022"/>
          </a:xfrm>
          <a:custGeom>
            <a:avLst/>
            <a:gdLst>
              <a:gd name="connsiteX0" fmla="*/ 0 w 3410177"/>
              <a:gd name="connsiteY0" fmla="*/ 1705181 h 3410362"/>
              <a:gd name="connsiteX1" fmla="*/ 1705089 w 3410177"/>
              <a:gd name="connsiteY1" fmla="*/ 0 h 3410362"/>
              <a:gd name="connsiteX2" fmla="*/ 3410178 w 3410177"/>
              <a:gd name="connsiteY2" fmla="*/ 1705181 h 3410362"/>
              <a:gd name="connsiteX3" fmla="*/ 1705089 w 3410177"/>
              <a:gd name="connsiteY3" fmla="*/ 3410362 h 3410362"/>
              <a:gd name="connsiteX4" fmla="*/ 0 w 3410177"/>
              <a:gd name="connsiteY4" fmla="*/ 1705181 h 341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0177" h="3410362">
                <a:moveTo>
                  <a:pt x="0" y="1705181"/>
                </a:moveTo>
                <a:cubicBezTo>
                  <a:pt x="0" y="763436"/>
                  <a:pt x="763394" y="0"/>
                  <a:pt x="1705089" y="0"/>
                </a:cubicBezTo>
                <a:cubicBezTo>
                  <a:pt x="2646784" y="0"/>
                  <a:pt x="3410178" y="763436"/>
                  <a:pt x="3410178" y="1705181"/>
                </a:cubicBezTo>
                <a:cubicBezTo>
                  <a:pt x="3410178" y="2646926"/>
                  <a:pt x="2646784" y="3410362"/>
                  <a:pt x="1705089" y="3410362"/>
                </a:cubicBezTo>
                <a:cubicBezTo>
                  <a:pt x="763394" y="3410362"/>
                  <a:pt x="0" y="2646926"/>
                  <a:pt x="0" y="1705181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0" tIns="27000" rIns="27000" bIns="27000" numCol="1" spcCol="1270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600" dirty="0"/>
              <a:t>Wood </a:t>
            </a:r>
            <a:r>
              <a:rPr lang="nl-BE" sz="1600" dirty="0" err="1"/>
              <a:t>trade</a:t>
            </a:r>
            <a:endParaRPr lang="nl-BE" sz="1600" dirty="0"/>
          </a:p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600" dirty="0" smtClean="0"/>
              <a:t>PC </a:t>
            </a:r>
            <a:r>
              <a:rPr lang="nl-BE" sz="1600" dirty="0"/>
              <a:t>125.03</a:t>
            </a:r>
            <a:endParaRPr lang="nl-BE" sz="800" dirty="0"/>
          </a:p>
        </p:txBody>
      </p:sp>
      <p:sp>
        <p:nvSpPr>
          <p:cNvPr id="30" name="Freeform 29"/>
          <p:cNvSpPr/>
          <p:nvPr/>
        </p:nvSpPr>
        <p:spPr>
          <a:xfrm>
            <a:off x="5942839" y="1893727"/>
            <a:ext cx="805377" cy="805377"/>
          </a:xfrm>
          <a:custGeom>
            <a:avLst/>
            <a:gdLst>
              <a:gd name="connsiteX0" fmla="*/ 0 w 3410177"/>
              <a:gd name="connsiteY0" fmla="*/ 1705181 h 3410362"/>
              <a:gd name="connsiteX1" fmla="*/ 1705089 w 3410177"/>
              <a:gd name="connsiteY1" fmla="*/ 0 h 3410362"/>
              <a:gd name="connsiteX2" fmla="*/ 3410178 w 3410177"/>
              <a:gd name="connsiteY2" fmla="*/ 1705181 h 3410362"/>
              <a:gd name="connsiteX3" fmla="*/ 1705089 w 3410177"/>
              <a:gd name="connsiteY3" fmla="*/ 3410362 h 3410362"/>
              <a:gd name="connsiteX4" fmla="*/ 0 w 3410177"/>
              <a:gd name="connsiteY4" fmla="*/ 1705181 h 341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0177" h="3410362">
                <a:moveTo>
                  <a:pt x="0" y="1705181"/>
                </a:moveTo>
                <a:cubicBezTo>
                  <a:pt x="0" y="763436"/>
                  <a:pt x="763394" y="0"/>
                  <a:pt x="1705089" y="0"/>
                </a:cubicBezTo>
                <a:cubicBezTo>
                  <a:pt x="2646784" y="0"/>
                  <a:pt x="3410178" y="763436"/>
                  <a:pt x="3410178" y="1705181"/>
                </a:cubicBezTo>
                <a:cubicBezTo>
                  <a:pt x="3410178" y="2646926"/>
                  <a:pt x="2646784" y="3410362"/>
                  <a:pt x="1705089" y="3410362"/>
                </a:cubicBezTo>
                <a:cubicBezTo>
                  <a:pt x="763394" y="3410362"/>
                  <a:pt x="0" y="2646926"/>
                  <a:pt x="0" y="1705181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0" tIns="27000" rIns="27000" bIns="27000" numCol="1" spcCol="1270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400" dirty="0" err="1"/>
              <a:t>Logging</a:t>
            </a:r>
            <a:endParaRPr lang="nl-BE" sz="1400" dirty="0"/>
          </a:p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400" dirty="0" smtClean="0"/>
              <a:t>PC </a:t>
            </a:r>
            <a:r>
              <a:rPr lang="nl-BE" sz="1400" dirty="0"/>
              <a:t>125.01</a:t>
            </a:r>
            <a:endParaRPr lang="nl-BE" sz="900" dirty="0"/>
          </a:p>
        </p:txBody>
      </p:sp>
      <p:sp>
        <p:nvSpPr>
          <p:cNvPr id="31" name="Freeform 30"/>
          <p:cNvSpPr/>
          <p:nvPr/>
        </p:nvSpPr>
        <p:spPr>
          <a:xfrm>
            <a:off x="6534034" y="3583115"/>
            <a:ext cx="745881" cy="745881"/>
          </a:xfrm>
          <a:custGeom>
            <a:avLst/>
            <a:gdLst>
              <a:gd name="connsiteX0" fmla="*/ 0 w 3410177"/>
              <a:gd name="connsiteY0" fmla="*/ 1705181 h 3410362"/>
              <a:gd name="connsiteX1" fmla="*/ 1705089 w 3410177"/>
              <a:gd name="connsiteY1" fmla="*/ 0 h 3410362"/>
              <a:gd name="connsiteX2" fmla="*/ 3410178 w 3410177"/>
              <a:gd name="connsiteY2" fmla="*/ 1705181 h 3410362"/>
              <a:gd name="connsiteX3" fmla="*/ 1705089 w 3410177"/>
              <a:gd name="connsiteY3" fmla="*/ 3410362 h 3410362"/>
              <a:gd name="connsiteX4" fmla="*/ 0 w 3410177"/>
              <a:gd name="connsiteY4" fmla="*/ 1705181 h 341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0177" h="3410362">
                <a:moveTo>
                  <a:pt x="0" y="1705181"/>
                </a:moveTo>
                <a:cubicBezTo>
                  <a:pt x="0" y="763436"/>
                  <a:pt x="763394" y="0"/>
                  <a:pt x="1705089" y="0"/>
                </a:cubicBezTo>
                <a:cubicBezTo>
                  <a:pt x="2646784" y="0"/>
                  <a:pt x="3410178" y="763436"/>
                  <a:pt x="3410178" y="1705181"/>
                </a:cubicBezTo>
                <a:cubicBezTo>
                  <a:pt x="3410178" y="2646926"/>
                  <a:pt x="2646784" y="3410362"/>
                  <a:pt x="1705089" y="3410362"/>
                </a:cubicBezTo>
                <a:cubicBezTo>
                  <a:pt x="763394" y="3410362"/>
                  <a:pt x="0" y="2646926"/>
                  <a:pt x="0" y="170518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0" tIns="27000" rIns="27000" bIns="27000" numCol="1" spcCol="1270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200" dirty="0" err="1"/>
              <a:t>Sawmills</a:t>
            </a:r>
            <a:endParaRPr lang="nl-BE" sz="1200" dirty="0"/>
          </a:p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200" dirty="0" smtClean="0"/>
              <a:t>PC 125.02</a:t>
            </a:r>
            <a:endParaRPr lang="nl-BE" sz="800" dirty="0"/>
          </a:p>
        </p:txBody>
      </p:sp>
    </p:spTree>
    <p:extLst>
      <p:ext uri="{BB962C8B-B14F-4D97-AF65-F5344CB8AC3E}">
        <p14:creationId xmlns:p14="http://schemas.microsoft.com/office/powerpoint/2010/main" val="413802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15542" y="165194"/>
            <a:ext cx="7406640" cy="1340261"/>
          </a:xfrm>
        </p:spPr>
        <p:txBody>
          <a:bodyPr>
            <a:normAutofit/>
          </a:bodyPr>
          <a:lstStyle/>
          <a:p>
            <a:pPr algn="ctr"/>
            <a:r>
              <a:rPr lang="nl-BE" dirty="0" smtClean="0"/>
              <a:t/>
            </a:r>
            <a:br>
              <a:rPr lang="nl-BE" dirty="0" smtClean="0"/>
            </a:br>
            <a:r>
              <a:rPr lang="nl-BE" sz="3200" dirty="0" err="1" smtClean="0"/>
              <a:t>Employment</a:t>
            </a:r>
            <a:endParaRPr lang="nl-BE" dirty="0"/>
          </a:p>
        </p:txBody>
      </p:sp>
      <p:sp>
        <p:nvSpPr>
          <p:cNvPr id="3" name="Freeform 2"/>
          <p:cNvSpPr/>
          <p:nvPr/>
        </p:nvSpPr>
        <p:spPr>
          <a:xfrm>
            <a:off x="5360175" y="1787832"/>
            <a:ext cx="3510000" cy="3510000"/>
          </a:xfrm>
          <a:custGeom>
            <a:avLst/>
            <a:gdLst>
              <a:gd name="connsiteX0" fmla="*/ 0 w 3410177"/>
              <a:gd name="connsiteY0" fmla="*/ 1705181 h 3410362"/>
              <a:gd name="connsiteX1" fmla="*/ 1705089 w 3410177"/>
              <a:gd name="connsiteY1" fmla="*/ 0 h 3410362"/>
              <a:gd name="connsiteX2" fmla="*/ 3410178 w 3410177"/>
              <a:gd name="connsiteY2" fmla="*/ 1705181 h 3410362"/>
              <a:gd name="connsiteX3" fmla="*/ 1705089 w 3410177"/>
              <a:gd name="connsiteY3" fmla="*/ 3410362 h 3410362"/>
              <a:gd name="connsiteX4" fmla="*/ 0 w 3410177"/>
              <a:gd name="connsiteY4" fmla="*/ 1705181 h 341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0177" h="3410362">
                <a:moveTo>
                  <a:pt x="0" y="1705181"/>
                </a:moveTo>
                <a:cubicBezTo>
                  <a:pt x="0" y="763436"/>
                  <a:pt x="763394" y="0"/>
                  <a:pt x="1705089" y="0"/>
                </a:cubicBezTo>
                <a:cubicBezTo>
                  <a:pt x="2646784" y="0"/>
                  <a:pt x="3410178" y="763436"/>
                  <a:pt x="3410178" y="1705181"/>
                </a:cubicBezTo>
                <a:cubicBezTo>
                  <a:pt x="3410178" y="2646926"/>
                  <a:pt x="2646784" y="3410362"/>
                  <a:pt x="1705089" y="3410362"/>
                </a:cubicBezTo>
                <a:cubicBezTo>
                  <a:pt x="763394" y="3410362"/>
                  <a:pt x="0" y="2646926"/>
                  <a:pt x="0" y="170518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7427" tIns="477447" rIns="477427" bIns="477447" numCol="1" spcCol="1270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3200" dirty="0" smtClean="0"/>
              <a:t>FLANDERS</a:t>
            </a:r>
          </a:p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3200" dirty="0" smtClean="0"/>
              <a:t>80%</a:t>
            </a:r>
            <a:endParaRPr lang="nl-BE" sz="700" dirty="0"/>
          </a:p>
        </p:txBody>
      </p:sp>
      <p:sp>
        <p:nvSpPr>
          <p:cNvPr id="25" name="Freeform 24"/>
          <p:cNvSpPr/>
          <p:nvPr/>
        </p:nvSpPr>
        <p:spPr>
          <a:xfrm>
            <a:off x="3954352" y="3739025"/>
            <a:ext cx="1597800" cy="1615739"/>
          </a:xfrm>
          <a:custGeom>
            <a:avLst/>
            <a:gdLst>
              <a:gd name="connsiteX0" fmla="*/ 0 w 3410177"/>
              <a:gd name="connsiteY0" fmla="*/ 1705181 h 3410362"/>
              <a:gd name="connsiteX1" fmla="*/ 1705089 w 3410177"/>
              <a:gd name="connsiteY1" fmla="*/ 0 h 3410362"/>
              <a:gd name="connsiteX2" fmla="*/ 3410178 w 3410177"/>
              <a:gd name="connsiteY2" fmla="*/ 1705181 h 3410362"/>
              <a:gd name="connsiteX3" fmla="*/ 1705089 w 3410177"/>
              <a:gd name="connsiteY3" fmla="*/ 3410362 h 3410362"/>
              <a:gd name="connsiteX4" fmla="*/ 0 w 3410177"/>
              <a:gd name="connsiteY4" fmla="*/ 1705181 h 341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0177" h="3410362">
                <a:moveTo>
                  <a:pt x="0" y="1705181"/>
                </a:moveTo>
                <a:cubicBezTo>
                  <a:pt x="0" y="763436"/>
                  <a:pt x="763394" y="0"/>
                  <a:pt x="1705089" y="0"/>
                </a:cubicBezTo>
                <a:cubicBezTo>
                  <a:pt x="2646784" y="0"/>
                  <a:pt x="3410178" y="763436"/>
                  <a:pt x="3410178" y="1705181"/>
                </a:cubicBezTo>
                <a:cubicBezTo>
                  <a:pt x="3410178" y="2646926"/>
                  <a:pt x="2646784" y="3410362"/>
                  <a:pt x="1705089" y="3410362"/>
                </a:cubicBezTo>
                <a:cubicBezTo>
                  <a:pt x="763394" y="3410362"/>
                  <a:pt x="0" y="2646926"/>
                  <a:pt x="0" y="1705181"/>
                </a:cubicBez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000" dirty="0" smtClean="0"/>
              <a:t>WALLONIA</a:t>
            </a:r>
          </a:p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000" dirty="0" smtClean="0"/>
              <a:t>18%</a:t>
            </a:r>
            <a:endParaRPr lang="nl-BE" sz="1050" dirty="0"/>
          </a:p>
        </p:txBody>
      </p:sp>
      <p:sp>
        <p:nvSpPr>
          <p:cNvPr id="32" name="Freeform 31"/>
          <p:cNvSpPr/>
          <p:nvPr/>
        </p:nvSpPr>
        <p:spPr>
          <a:xfrm>
            <a:off x="4753252" y="3175053"/>
            <a:ext cx="763343" cy="779585"/>
          </a:xfrm>
          <a:custGeom>
            <a:avLst/>
            <a:gdLst>
              <a:gd name="connsiteX0" fmla="*/ 0 w 3410177"/>
              <a:gd name="connsiteY0" fmla="*/ 1705181 h 3410362"/>
              <a:gd name="connsiteX1" fmla="*/ 1705089 w 3410177"/>
              <a:gd name="connsiteY1" fmla="*/ 0 h 3410362"/>
              <a:gd name="connsiteX2" fmla="*/ 3410178 w 3410177"/>
              <a:gd name="connsiteY2" fmla="*/ 1705181 h 3410362"/>
              <a:gd name="connsiteX3" fmla="*/ 1705089 w 3410177"/>
              <a:gd name="connsiteY3" fmla="*/ 3410362 h 3410362"/>
              <a:gd name="connsiteX4" fmla="*/ 0 w 3410177"/>
              <a:gd name="connsiteY4" fmla="*/ 1705181 h 341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0177" h="3410362">
                <a:moveTo>
                  <a:pt x="0" y="1705181"/>
                </a:moveTo>
                <a:cubicBezTo>
                  <a:pt x="0" y="763436"/>
                  <a:pt x="763394" y="0"/>
                  <a:pt x="1705089" y="0"/>
                </a:cubicBezTo>
                <a:cubicBezTo>
                  <a:pt x="2646784" y="0"/>
                  <a:pt x="3410178" y="763436"/>
                  <a:pt x="3410178" y="1705181"/>
                </a:cubicBezTo>
                <a:cubicBezTo>
                  <a:pt x="3410178" y="2646926"/>
                  <a:pt x="2646784" y="3410362"/>
                  <a:pt x="1705089" y="3410362"/>
                </a:cubicBezTo>
                <a:cubicBezTo>
                  <a:pt x="763394" y="3410362"/>
                  <a:pt x="0" y="2646926"/>
                  <a:pt x="0" y="1705181"/>
                </a:cubicBez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0" tIns="27000" rIns="27000" bIns="27000" numCol="1" spcCol="1270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200" dirty="0" smtClean="0"/>
              <a:t>BRUSSELS</a:t>
            </a:r>
          </a:p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200" dirty="0" smtClean="0"/>
              <a:t>2%</a:t>
            </a:r>
            <a:endParaRPr lang="nl-BE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261756" y="1882885"/>
            <a:ext cx="54818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nl-BE" sz="3200" dirty="0" smtClean="0"/>
              <a:t>17.500 </a:t>
            </a:r>
            <a:r>
              <a:rPr lang="nl-BE" sz="3200" dirty="0" err="1" smtClean="0"/>
              <a:t>FTEs</a:t>
            </a:r>
            <a:r>
              <a:rPr lang="nl-BE" sz="3200" dirty="0" smtClean="0"/>
              <a:t> (+ 15.000 in </a:t>
            </a:r>
            <a:r>
              <a:rPr lang="nl-BE" sz="3200" dirty="0" err="1" smtClean="0"/>
              <a:t>wood</a:t>
            </a:r>
            <a:r>
              <a:rPr lang="nl-BE" sz="3200" dirty="0" smtClean="0"/>
              <a:t> &amp; </a:t>
            </a:r>
            <a:r>
              <a:rPr lang="nl-BE" sz="3200" dirty="0" err="1" smtClean="0"/>
              <a:t>construction</a:t>
            </a:r>
            <a:r>
              <a:rPr lang="nl-BE" sz="3200" dirty="0" smtClean="0"/>
              <a:t>)</a:t>
            </a:r>
          </a:p>
          <a:p>
            <a:endParaRPr lang="nl-BE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BE" sz="3200" dirty="0" smtClean="0"/>
              <a:t>2.200 companies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BE" sz="3200" dirty="0" smtClean="0"/>
              <a:t>85% &lt; 5 </a:t>
            </a:r>
            <a:r>
              <a:rPr lang="nl-BE" sz="3200" dirty="0" err="1" smtClean="0"/>
              <a:t>FTEs</a:t>
            </a:r>
            <a:endParaRPr lang="nl-BE" sz="3200" dirty="0" smtClean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BE" sz="3200" dirty="0" smtClean="0"/>
              <a:t>1 &gt; 1.000 </a:t>
            </a:r>
            <a:r>
              <a:rPr lang="nl-BE" sz="3200" dirty="0" err="1" smtClean="0"/>
              <a:t>FTEs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5290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15542" y="404757"/>
            <a:ext cx="7406640" cy="1340261"/>
          </a:xfrm>
        </p:spPr>
        <p:txBody>
          <a:bodyPr>
            <a:normAutofit/>
          </a:bodyPr>
          <a:lstStyle/>
          <a:p>
            <a:pPr algn="ctr"/>
            <a:r>
              <a:rPr lang="nl-BE" sz="3200" dirty="0" err="1" smtClean="0"/>
              <a:t>Woodworking</a:t>
            </a:r>
            <a:r>
              <a:rPr lang="nl-BE" sz="3200" dirty="0" smtClean="0"/>
              <a:t> </a:t>
            </a:r>
            <a:r>
              <a:rPr lang="nl-BE" sz="3200" dirty="0" err="1"/>
              <a:t>and</a:t>
            </a:r>
            <a:r>
              <a:rPr lang="nl-BE" sz="3200" dirty="0"/>
              <a:t> Furniture </a:t>
            </a:r>
            <a:r>
              <a:rPr lang="nl-BE" sz="3200" dirty="0" smtClean="0"/>
              <a:t>sector</a:t>
            </a:r>
            <a:endParaRPr lang="nl-BE" sz="3600" dirty="0"/>
          </a:p>
        </p:txBody>
      </p:sp>
      <p:sp>
        <p:nvSpPr>
          <p:cNvPr id="3" name="Freeform 2"/>
          <p:cNvSpPr/>
          <p:nvPr/>
        </p:nvSpPr>
        <p:spPr>
          <a:xfrm>
            <a:off x="2817000" y="2035482"/>
            <a:ext cx="3510000" cy="3510000"/>
          </a:xfrm>
          <a:custGeom>
            <a:avLst/>
            <a:gdLst>
              <a:gd name="connsiteX0" fmla="*/ 0 w 3410177"/>
              <a:gd name="connsiteY0" fmla="*/ 1705181 h 3410362"/>
              <a:gd name="connsiteX1" fmla="*/ 1705089 w 3410177"/>
              <a:gd name="connsiteY1" fmla="*/ 0 h 3410362"/>
              <a:gd name="connsiteX2" fmla="*/ 3410178 w 3410177"/>
              <a:gd name="connsiteY2" fmla="*/ 1705181 h 3410362"/>
              <a:gd name="connsiteX3" fmla="*/ 1705089 w 3410177"/>
              <a:gd name="connsiteY3" fmla="*/ 3410362 h 3410362"/>
              <a:gd name="connsiteX4" fmla="*/ 0 w 3410177"/>
              <a:gd name="connsiteY4" fmla="*/ 1705181 h 341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0177" h="3410362">
                <a:moveTo>
                  <a:pt x="0" y="1705181"/>
                </a:moveTo>
                <a:cubicBezTo>
                  <a:pt x="0" y="763436"/>
                  <a:pt x="763394" y="0"/>
                  <a:pt x="1705089" y="0"/>
                </a:cubicBezTo>
                <a:cubicBezTo>
                  <a:pt x="2646784" y="0"/>
                  <a:pt x="3410178" y="763436"/>
                  <a:pt x="3410178" y="1705181"/>
                </a:cubicBezTo>
                <a:cubicBezTo>
                  <a:pt x="3410178" y="2646926"/>
                  <a:pt x="2646784" y="3410362"/>
                  <a:pt x="1705089" y="3410362"/>
                </a:cubicBezTo>
                <a:cubicBezTo>
                  <a:pt x="763394" y="3410362"/>
                  <a:pt x="0" y="2646926"/>
                  <a:pt x="0" y="170518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7427" tIns="477447" rIns="477427" bIns="477447" numCol="1" spcCol="1270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3600" dirty="0"/>
              <a:t>Wood &amp;</a:t>
            </a:r>
            <a:br>
              <a:rPr lang="nl-BE" sz="3600" dirty="0"/>
            </a:br>
            <a:r>
              <a:rPr lang="nl-BE" sz="3600" dirty="0"/>
              <a:t>Furniture</a:t>
            </a:r>
          </a:p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800" dirty="0" smtClean="0"/>
              <a:t>PC </a:t>
            </a:r>
            <a:r>
              <a:rPr lang="nl-BE" sz="2800" dirty="0"/>
              <a:t>126</a:t>
            </a:r>
            <a:endParaRPr lang="nl-BE" sz="800" dirty="0"/>
          </a:p>
        </p:txBody>
      </p:sp>
      <p:sp>
        <p:nvSpPr>
          <p:cNvPr id="24" name="Freeform 23"/>
          <p:cNvSpPr/>
          <p:nvPr/>
        </p:nvSpPr>
        <p:spPr>
          <a:xfrm>
            <a:off x="2132385" y="1822268"/>
            <a:ext cx="1672594" cy="1725608"/>
          </a:xfrm>
          <a:custGeom>
            <a:avLst/>
            <a:gdLst>
              <a:gd name="connsiteX0" fmla="*/ 0 w 3410177"/>
              <a:gd name="connsiteY0" fmla="*/ 1705181 h 3410362"/>
              <a:gd name="connsiteX1" fmla="*/ 1705089 w 3410177"/>
              <a:gd name="connsiteY1" fmla="*/ 0 h 3410362"/>
              <a:gd name="connsiteX2" fmla="*/ 3410178 w 3410177"/>
              <a:gd name="connsiteY2" fmla="*/ 1705181 h 3410362"/>
              <a:gd name="connsiteX3" fmla="*/ 1705089 w 3410177"/>
              <a:gd name="connsiteY3" fmla="*/ 3410362 h 3410362"/>
              <a:gd name="connsiteX4" fmla="*/ 0 w 3410177"/>
              <a:gd name="connsiteY4" fmla="*/ 1705181 h 341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0177" h="3410362">
                <a:moveTo>
                  <a:pt x="0" y="1705181"/>
                </a:moveTo>
                <a:cubicBezTo>
                  <a:pt x="0" y="763436"/>
                  <a:pt x="763394" y="0"/>
                  <a:pt x="1705089" y="0"/>
                </a:cubicBezTo>
                <a:cubicBezTo>
                  <a:pt x="2646784" y="0"/>
                  <a:pt x="3410178" y="763436"/>
                  <a:pt x="3410178" y="1705181"/>
                </a:cubicBezTo>
                <a:cubicBezTo>
                  <a:pt x="3410178" y="2646926"/>
                  <a:pt x="2646784" y="3410362"/>
                  <a:pt x="1705089" y="3410362"/>
                </a:cubicBezTo>
                <a:cubicBezTo>
                  <a:pt x="763394" y="3410362"/>
                  <a:pt x="0" y="2646926"/>
                  <a:pt x="0" y="1705181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000" dirty="0" err="1"/>
              <a:t>Tailor</a:t>
            </a:r>
            <a:r>
              <a:rPr lang="nl-BE" sz="2000" dirty="0"/>
              <a:t> </a:t>
            </a:r>
            <a:r>
              <a:rPr lang="nl-BE" sz="2000" dirty="0" smtClean="0"/>
              <a:t>made</a:t>
            </a:r>
            <a:br>
              <a:rPr lang="nl-BE" sz="2000" dirty="0" smtClean="0"/>
            </a:br>
            <a:r>
              <a:rPr lang="nl-BE" sz="2000" dirty="0" err="1" smtClean="0"/>
              <a:t>interiors</a:t>
            </a:r>
            <a:endParaRPr lang="nl-BE" sz="1050" dirty="0"/>
          </a:p>
        </p:txBody>
      </p:sp>
      <p:sp>
        <p:nvSpPr>
          <p:cNvPr id="25" name="Freeform 24"/>
          <p:cNvSpPr/>
          <p:nvPr/>
        </p:nvSpPr>
        <p:spPr>
          <a:xfrm>
            <a:off x="1347727" y="3018823"/>
            <a:ext cx="1597800" cy="1615739"/>
          </a:xfrm>
          <a:custGeom>
            <a:avLst/>
            <a:gdLst>
              <a:gd name="connsiteX0" fmla="*/ 0 w 3410177"/>
              <a:gd name="connsiteY0" fmla="*/ 1705181 h 3410362"/>
              <a:gd name="connsiteX1" fmla="*/ 1705089 w 3410177"/>
              <a:gd name="connsiteY1" fmla="*/ 0 h 3410362"/>
              <a:gd name="connsiteX2" fmla="*/ 3410178 w 3410177"/>
              <a:gd name="connsiteY2" fmla="*/ 1705181 h 3410362"/>
              <a:gd name="connsiteX3" fmla="*/ 1705089 w 3410177"/>
              <a:gd name="connsiteY3" fmla="*/ 3410362 h 3410362"/>
              <a:gd name="connsiteX4" fmla="*/ 0 w 3410177"/>
              <a:gd name="connsiteY4" fmla="*/ 1705181 h 341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0177" h="3410362">
                <a:moveTo>
                  <a:pt x="0" y="1705181"/>
                </a:moveTo>
                <a:cubicBezTo>
                  <a:pt x="0" y="763436"/>
                  <a:pt x="763394" y="0"/>
                  <a:pt x="1705089" y="0"/>
                </a:cubicBezTo>
                <a:cubicBezTo>
                  <a:pt x="2646784" y="0"/>
                  <a:pt x="3410178" y="763436"/>
                  <a:pt x="3410178" y="1705181"/>
                </a:cubicBezTo>
                <a:cubicBezTo>
                  <a:pt x="3410178" y="2646926"/>
                  <a:pt x="2646784" y="3410362"/>
                  <a:pt x="1705089" y="3410362"/>
                </a:cubicBezTo>
                <a:cubicBezTo>
                  <a:pt x="763394" y="3410362"/>
                  <a:pt x="0" y="2646926"/>
                  <a:pt x="0" y="1705181"/>
                </a:cubicBez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000" dirty="0"/>
              <a:t>Furniture &amp;</a:t>
            </a:r>
            <a:br>
              <a:rPr lang="nl-BE" sz="2000" dirty="0"/>
            </a:br>
            <a:r>
              <a:rPr lang="nl-BE" sz="2000" dirty="0" err="1"/>
              <a:t>seating</a:t>
            </a:r>
            <a:r>
              <a:rPr lang="nl-BE" sz="2000" dirty="0"/>
              <a:t> (</a:t>
            </a:r>
            <a:r>
              <a:rPr lang="nl-BE" sz="2000" dirty="0" err="1"/>
              <a:t>upholstery</a:t>
            </a:r>
            <a:r>
              <a:rPr lang="nl-BE" sz="2000" dirty="0"/>
              <a:t>)</a:t>
            </a:r>
            <a:endParaRPr lang="nl-BE" sz="1050" dirty="0"/>
          </a:p>
        </p:txBody>
      </p:sp>
      <p:sp>
        <p:nvSpPr>
          <p:cNvPr id="29" name="Freeform 28"/>
          <p:cNvSpPr/>
          <p:nvPr/>
        </p:nvSpPr>
        <p:spPr>
          <a:xfrm>
            <a:off x="5985376" y="3912127"/>
            <a:ext cx="1367865" cy="1396883"/>
          </a:xfrm>
          <a:custGeom>
            <a:avLst/>
            <a:gdLst>
              <a:gd name="connsiteX0" fmla="*/ 0 w 3410177"/>
              <a:gd name="connsiteY0" fmla="*/ 1705181 h 3410362"/>
              <a:gd name="connsiteX1" fmla="*/ 1705089 w 3410177"/>
              <a:gd name="connsiteY1" fmla="*/ 0 h 3410362"/>
              <a:gd name="connsiteX2" fmla="*/ 3410178 w 3410177"/>
              <a:gd name="connsiteY2" fmla="*/ 1705181 h 3410362"/>
              <a:gd name="connsiteX3" fmla="*/ 1705089 w 3410177"/>
              <a:gd name="connsiteY3" fmla="*/ 3410362 h 3410362"/>
              <a:gd name="connsiteX4" fmla="*/ 0 w 3410177"/>
              <a:gd name="connsiteY4" fmla="*/ 1705181 h 341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0177" h="3410362">
                <a:moveTo>
                  <a:pt x="0" y="1705181"/>
                </a:moveTo>
                <a:cubicBezTo>
                  <a:pt x="0" y="763436"/>
                  <a:pt x="763394" y="0"/>
                  <a:pt x="1705089" y="0"/>
                </a:cubicBezTo>
                <a:cubicBezTo>
                  <a:pt x="2646784" y="0"/>
                  <a:pt x="3410178" y="763436"/>
                  <a:pt x="3410178" y="1705181"/>
                </a:cubicBezTo>
                <a:cubicBezTo>
                  <a:pt x="3410178" y="2646926"/>
                  <a:pt x="2646784" y="3410362"/>
                  <a:pt x="1705089" y="3410362"/>
                </a:cubicBezTo>
                <a:cubicBezTo>
                  <a:pt x="763394" y="3410362"/>
                  <a:pt x="0" y="2646926"/>
                  <a:pt x="0" y="1705181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0" tIns="27000" rIns="27000" bIns="27000" numCol="1" spcCol="1270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000" dirty="0"/>
              <a:t>Boards </a:t>
            </a:r>
            <a:r>
              <a:rPr lang="nl-BE" sz="2000" dirty="0" err="1"/>
              <a:t>and</a:t>
            </a:r>
            <a:r>
              <a:rPr lang="nl-BE" sz="2000" dirty="0"/>
              <a:t> panels</a:t>
            </a:r>
            <a:endParaRPr lang="nl-BE" sz="1000" dirty="0"/>
          </a:p>
        </p:txBody>
      </p:sp>
      <p:sp>
        <p:nvSpPr>
          <p:cNvPr id="30" name="Freeform 29"/>
          <p:cNvSpPr/>
          <p:nvPr/>
        </p:nvSpPr>
        <p:spPr>
          <a:xfrm>
            <a:off x="5785339" y="2141173"/>
            <a:ext cx="1226277" cy="1234570"/>
          </a:xfrm>
          <a:custGeom>
            <a:avLst/>
            <a:gdLst>
              <a:gd name="connsiteX0" fmla="*/ 0 w 3410177"/>
              <a:gd name="connsiteY0" fmla="*/ 1705181 h 3410362"/>
              <a:gd name="connsiteX1" fmla="*/ 1705089 w 3410177"/>
              <a:gd name="connsiteY1" fmla="*/ 0 h 3410362"/>
              <a:gd name="connsiteX2" fmla="*/ 3410178 w 3410177"/>
              <a:gd name="connsiteY2" fmla="*/ 1705181 h 3410362"/>
              <a:gd name="connsiteX3" fmla="*/ 1705089 w 3410177"/>
              <a:gd name="connsiteY3" fmla="*/ 3410362 h 3410362"/>
              <a:gd name="connsiteX4" fmla="*/ 0 w 3410177"/>
              <a:gd name="connsiteY4" fmla="*/ 1705181 h 341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0177" h="3410362">
                <a:moveTo>
                  <a:pt x="0" y="1705181"/>
                </a:moveTo>
                <a:cubicBezTo>
                  <a:pt x="0" y="763436"/>
                  <a:pt x="763394" y="0"/>
                  <a:pt x="1705089" y="0"/>
                </a:cubicBezTo>
                <a:cubicBezTo>
                  <a:pt x="2646784" y="0"/>
                  <a:pt x="3410178" y="763436"/>
                  <a:pt x="3410178" y="1705181"/>
                </a:cubicBezTo>
                <a:cubicBezTo>
                  <a:pt x="3410178" y="2646926"/>
                  <a:pt x="2646784" y="3410362"/>
                  <a:pt x="1705089" y="3410362"/>
                </a:cubicBezTo>
                <a:cubicBezTo>
                  <a:pt x="763394" y="3410362"/>
                  <a:pt x="0" y="2646926"/>
                  <a:pt x="0" y="170518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0" tIns="27000" rIns="27000" bIns="27000" numCol="1" spcCol="1270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400" dirty="0" err="1"/>
              <a:t>Wooden</a:t>
            </a:r>
            <a:r>
              <a:rPr lang="nl-BE" sz="1400" dirty="0"/>
              <a:t> </a:t>
            </a:r>
            <a:r>
              <a:rPr lang="nl-BE" sz="1400" dirty="0" err="1"/>
              <a:t>packaging</a:t>
            </a:r>
            <a:r>
              <a:rPr lang="nl-BE" sz="1400" dirty="0"/>
              <a:t> </a:t>
            </a:r>
            <a:r>
              <a:rPr lang="nl-BE" sz="1400" dirty="0" err="1"/>
              <a:t>and</a:t>
            </a:r>
            <a:r>
              <a:rPr lang="nl-BE" sz="1400" dirty="0"/>
              <a:t> pallets</a:t>
            </a:r>
            <a:endParaRPr lang="nl-BE" sz="900" dirty="0"/>
          </a:p>
        </p:txBody>
      </p:sp>
      <p:sp>
        <p:nvSpPr>
          <p:cNvPr id="31" name="Freeform 30"/>
          <p:cNvSpPr/>
          <p:nvPr/>
        </p:nvSpPr>
        <p:spPr>
          <a:xfrm>
            <a:off x="4842589" y="4407178"/>
            <a:ext cx="1253378" cy="1251563"/>
          </a:xfrm>
          <a:custGeom>
            <a:avLst/>
            <a:gdLst>
              <a:gd name="connsiteX0" fmla="*/ 0 w 3410177"/>
              <a:gd name="connsiteY0" fmla="*/ 1705181 h 3410362"/>
              <a:gd name="connsiteX1" fmla="*/ 1705089 w 3410177"/>
              <a:gd name="connsiteY1" fmla="*/ 0 h 3410362"/>
              <a:gd name="connsiteX2" fmla="*/ 3410178 w 3410177"/>
              <a:gd name="connsiteY2" fmla="*/ 1705181 h 3410362"/>
              <a:gd name="connsiteX3" fmla="*/ 1705089 w 3410177"/>
              <a:gd name="connsiteY3" fmla="*/ 3410362 h 3410362"/>
              <a:gd name="connsiteX4" fmla="*/ 0 w 3410177"/>
              <a:gd name="connsiteY4" fmla="*/ 1705181 h 341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0177" h="3410362">
                <a:moveTo>
                  <a:pt x="0" y="1705181"/>
                </a:moveTo>
                <a:cubicBezTo>
                  <a:pt x="0" y="763436"/>
                  <a:pt x="763394" y="0"/>
                  <a:pt x="1705089" y="0"/>
                </a:cubicBezTo>
                <a:cubicBezTo>
                  <a:pt x="2646784" y="0"/>
                  <a:pt x="3410178" y="763436"/>
                  <a:pt x="3410178" y="1705181"/>
                </a:cubicBezTo>
                <a:cubicBezTo>
                  <a:pt x="3410178" y="2646926"/>
                  <a:pt x="2646784" y="3410362"/>
                  <a:pt x="1705089" y="3410362"/>
                </a:cubicBezTo>
                <a:cubicBezTo>
                  <a:pt x="763394" y="3410362"/>
                  <a:pt x="0" y="2646926"/>
                  <a:pt x="0" y="170518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0" tIns="27000" rIns="27000" bIns="27000" numCol="1" spcCol="1270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600" dirty="0"/>
              <a:t>Construction </a:t>
            </a:r>
            <a:r>
              <a:rPr lang="nl-BE" sz="1600" dirty="0" err="1" smtClean="0"/>
              <a:t>elements</a:t>
            </a:r>
            <a:endParaRPr lang="nl-BE" sz="1000" dirty="0"/>
          </a:p>
        </p:txBody>
      </p:sp>
      <p:sp>
        <p:nvSpPr>
          <p:cNvPr id="32" name="Freeform 31"/>
          <p:cNvSpPr/>
          <p:nvPr/>
        </p:nvSpPr>
        <p:spPr>
          <a:xfrm>
            <a:off x="2766647" y="4591051"/>
            <a:ext cx="763343" cy="779585"/>
          </a:xfrm>
          <a:custGeom>
            <a:avLst/>
            <a:gdLst>
              <a:gd name="connsiteX0" fmla="*/ 0 w 3410177"/>
              <a:gd name="connsiteY0" fmla="*/ 1705181 h 3410362"/>
              <a:gd name="connsiteX1" fmla="*/ 1705089 w 3410177"/>
              <a:gd name="connsiteY1" fmla="*/ 0 h 3410362"/>
              <a:gd name="connsiteX2" fmla="*/ 3410178 w 3410177"/>
              <a:gd name="connsiteY2" fmla="*/ 1705181 h 3410362"/>
              <a:gd name="connsiteX3" fmla="*/ 1705089 w 3410177"/>
              <a:gd name="connsiteY3" fmla="*/ 3410362 h 3410362"/>
              <a:gd name="connsiteX4" fmla="*/ 0 w 3410177"/>
              <a:gd name="connsiteY4" fmla="*/ 1705181 h 341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0177" h="3410362">
                <a:moveTo>
                  <a:pt x="0" y="1705181"/>
                </a:moveTo>
                <a:cubicBezTo>
                  <a:pt x="0" y="763436"/>
                  <a:pt x="763394" y="0"/>
                  <a:pt x="1705089" y="0"/>
                </a:cubicBezTo>
                <a:cubicBezTo>
                  <a:pt x="2646784" y="0"/>
                  <a:pt x="3410178" y="763436"/>
                  <a:pt x="3410178" y="1705181"/>
                </a:cubicBezTo>
                <a:cubicBezTo>
                  <a:pt x="3410178" y="2646926"/>
                  <a:pt x="2646784" y="3410362"/>
                  <a:pt x="1705089" y="3410362"/>
                </a:cubicBezTo>
                <a:cubicBezTo>
                  <a:pt x="763394" y="3410362"/>
                  <a:pt x="0" y="2646926"/>
                  <a:pt x="0" y="1705181"/>
                </a:cubicBez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0" tIns="27000" rIns="27000" bIns="27000" numCol="1" spcCol="1270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400" dirty="0" err="1"/>
              <a:t>Other</a:t>
            </a:r>
            <a:r>
              <a:rPr lang="nl-BE" sz="1400" dirty="0"/>
              <a:t> </a:t>
            </a:r>
            <a:r>
              <a:rPr lang="nl-BE" sz="1400" dirty="0" err="1"/>
              <a:t>products</a:t>
            </a:r>
            <a:endParaRPr lang="nl-BE" sz="900" dirty="0"/>
          </a:p>
        </p:txBody>
      </p:sp>
    </p:spTree>
    <p:extLst>
      <p:ext uri="{BB962C8B-B14F-4D97-AF65-F5344CB8AC3E}">
        <p14:creationId xmlns:p14="http://schemas.microsoft.com/office/powerpoint/2010/main" val="179146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WOODWIZE :  SERVICES</a:t>
            </a:r>
            <a:endParaRPr lang="nl-NL" dirty="0"/>
          </a:p>
        </p:txBody>
      </p:sp>
      <p:sp>
        <p:nvSpPr>
          <p:cNvPr id="11" name="Afgeschuind enkele hoek rechthoek 10"/>
          <p:cNvSpPr/>
          <p:nvPr/>
        </p:nvSpPr>
        <p:spPr>
          <a:xfrm>
            <a:off x="4665133" y="1600201"/>
            <a:ext cx="4021667" cy="1947332"/>
          </a:xfrm>
          <a:prstGeom prst="snip1Rect">
            <a:avLst>
              <a:gd name="adj" fmla="val 34493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sp>
        <p:nvSpPr>
          <p:cNvPr id="13" name="Afgeschuind enkele hoek rechthoek 12"/>
          <p:cNvSpPr/>
          <p:nvPr/>
        </p:nvSpPr>
        <p:spPr>
          <a:xfrm>
            <a:off x="457200" y="1600201"/>
            <a:ext cx="4021667" cy="1947332"/>
          </a:xfrm>
          <a:prstGeom prst="snip1Rect">
            <a:avLst>
              <a:gd name="adj" fmla="val 34493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sp>
        <p:nvSpPr>
          <p:cNvPr id="14" name="Afgeschuind enkele hoek rechthoek 13"/>
          <p:cNvSpPr/>
          <p:nvPr/>
        </p:nvSpPr>
        <p:spPr>
          <a:xfrm>
            <a:off x="457200" y="3747327"/>
            <a:ext cx="4021667" cy="1947332"/>
          </a:xfrm>
          <a:prstGeom prst="snip1Rect">
            <a:avLst>
              <a:gd name="adj" fmla="val 34493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sp>
        <p:nvSpPr>
          <p:cNvPr id="15" name="Afgeschuind enkele hoek rechthoek 14"/>
          <p:cNvSpPr/>
          <p:nvPr/>
        </p:nvSpPr>
        <p:spPr>
          <a:xfrm>
            <a:off x="4665133" y="3747327"/>
            <a:ext cx="4021667" cy="1947332"/>
          </a:xfrm>
          <a:prstGeom prst="snip1Rect">
            <a:avLst>
              <a:gd name="adj" fmla="val 34493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1" y="1807932"/>
            <a:ext cx="4021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TRAINING &amp; LLL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5134" y="1731651"/>
            <a:ext cx="4021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Education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884382"/>
            <a:ext cx="4021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OSH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5134" y="3813052"/>
            <a:ext cx="4021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HR support</a:t>
            </a:r>
          </a:p>
        </p:txBody>
      </p:sp>
    </p:spTree>
    <p:extLst>
      <p:ext uri="{BB962C8B-B14F-4D97-AF65-F5344CB8AC3E}">
        <p14:creationId xmlns:p14="http://schemas.microsoft.com/office/powerpoint/2010/main" val="3071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fgeschuind enkele hoek rechthoek 10"/>
          <p:cNvSpPr/>
          <p:nvPr/>
        </p:nvSpPr>
        <p:spPr>
          <a:xfrm>
            <a:off x="4665133" y="1600201"/>
            <a:ext cx="4021667" cy="1947332"/>
          </a:xfrm>
          <a:prstGeom prst="snip1Rect">
            <a:avLst>
              <a:gd name="adj" fmla="val 34493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sp>
        <p:nvSpPr>
          <p:cNvPr id="13" name="Afgeschuind enkele hoek rechthoek 12"/>
          <p:cNvSpPr/>
          <p:nvPr/>
        </p:nvSpPr>
        <p:spPr>
          <a:xfrm>
            <a:off x="457200" y="1600201"/>
            <a:ext cx="4021667" cy="1947332"/>
          </a:xfrm>
          <a:prstGeom prst="snip1Rect">
            <a:avLst>
              <a:gd name="adj" fmla="val 34493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sp>
        <p:nvSpPr>
          <p:cNvPr id="14" name="Afgeschuind enkele hoek rechthoek 13"/>
          <p:cNvSpPr/>
          <p:nvPr/>
        </p:nvSpPr>
        <p:spPr>
          <a:xfrm>
            <a:off x="457200" y="3747327"/>
            <a:ext cx="4021667" cy="1947332"/>
          </a:xfrm>
          <a:prstGeom prst="snip1Rect">
            <a:avLst>
              <a:gd name="adj" fmla="val 34493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sp>
        <p:nvSpPr>
          <p:cNvPr id="15" name="Afgeschuind enkele hoek rechthoek 14"/>
          <p:cNvSpPr/>
          <p:nvPr/>
        </p:nvSpPr>
        <p:spPr>
          <a:xfrm>
            <a:off x="4665133" y="3747327"/>
            <a:ext cx="4021667" cy="1947332"/>
          </a:xfrm>
          <a:prstGeom prst="snip1Rect">
            <a:avLst>
              <a:gd name="adj" fmla="val 34493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1" y="1807932"/>
            <a:ext cx="40216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TRAINING &amp; LLL for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unemployed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co-workers (OTJ – EXT)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5134" y="1731651"/>
            <a:ext cx="4021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Education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884382"/>
            <a:ext cx="4021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OSH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5134" y="3813052"/>
            <a:ext cx="4021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HR support</a:t>
            </a:r>
          </a:p>
        </p:txBody>
      </p:sp>
      <p:sp>
        <p:nvSpPr>
          <p:cNvPr id="12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dirty="0" smtClean="0"/>
              <a:t>WOODWIZE :  SERVICES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237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 &amp;  Life long learning</a:t>
            </a:r>
            <a:endParaRPr 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300038" lvl="1" indent="0" algn="l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None/>
              <a:defRPr/>
            </a:pPr>
            <a:r>
              <a:rPr lang="nl-BE" altLang="en-US" sz="36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Our</a:t>
            </a:r>
            <a:r>
              <a:rPr lang="nl-BE" altLang="en-US" sz="36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goal!</a:t>
            </a:r>
            <a:endParaRPr lang="nl-BE" altLang="en-US" sz="36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585788" lvl="1" algn="l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nl-BE" altLang="en-US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238" lvl="1" indent="-457200" algn="l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nl-BE" altLang="en-US" sz="2700" b="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Training of </a:t>
            </a:r>
            <a:r>
              <a:rPr lang="nl-BE" altLang="en-US" sz="2700" b="0" dirty="0" err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nl-BE" altLang="en-US" sz="2700" b="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 co-</a:t>
            </a:r>
            <a:r>
              <a:rPr lang="nl-BE" altLang="en-US" sz="2700" b="0" dirty="0" err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workers</a:t>
            </a:r>
            <a:r>
              <a:rPr lang="nl-BE" altLang="en-US" sz="2700" b="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l-BE" altLang="en-US" sz="2700" b="0" dirty="0" err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and</a:t>
            </a:r>
            <a:r>
              <a:rPr lang="nl-BE" altLang="en-US" sz="2700" b="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l-BE" altLang="en-US" sz="2700" b="0" dirty="0" err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unemployed</a:t>
            </a:r>
            <a:r>
              <a:rPr lang="nl-BE" altLang="en-US" sz="2700" b="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nl-BE" altLang="en-US" sz="2700" b="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</a:br>
            <a:r>
              <a:rPr lang="nl-BE" altLang="en-US" sz="2700" b="0" dirty="0" err="1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towards</a:t>
            </a:r>
            <a:r>
              <a:rPr lang="nl-BE" altLang="en-US" sz="2700" b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l-BE" altLang="en-US" sz="2700" b="0" dirty="0" err="1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nl-BE" altLang="en-US" sz="2700" b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l-BE" altLang="en-US" sz="2700" b="0" dirty="0" err="1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wood</a:t>
            </a:r>
            <a:r>
              <a:rPr lang="nl-BE" altLang="en-US" sz="2700" b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- </a:t>
            </a:r>
            <a:r>
              <a:rPr lang="nl-BE" altLang="en-US" sz="2700" b="0" dirty="0" err="1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and</a:t>
            </a:r>
            <a:r>
              <a:rPr lang="nl-BE" altLang="en-US" sz="2700" b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l-BE" altLang="en-US" sz="2700" b="0" dirty="0" err="1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furnituresector</a:t>
            </a:r>
            <a:r>
              <a:rPr lang="nl-BE" altLang="en-US" sz="2700" b="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nl-BE" altLang="en-US" sz="2700" b="0" dirty="0" err="1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which</a:t>
            </a:r>
            <a:r>
              <a:rPr lang="nl-BE" altLang="en-US" sz="2700" b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l-BE" altLang="en-US" sz="2700" b="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is in a </a:t>
            </a:r>
            <a:r>
              <a:rPr lang="nl-BE" altLang="en-US" sz="2700" b="0" dirty="0" err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fast</a:t>
            </a:r>
            <a:r>
              <a:rPr lang="nl-BE" altLang="en-US" sz="2700" b="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l-BE" altLang="en-US" sz="2700" b="0" dirty="0" err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transition</a:t>
            </a:r>
            <a:r>
              <a:rPr lang="nl-BE" altLang="en-US" sz="2700" b="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l-BE" altLang="en-US" sz="2700" b="0" dirty="0" err="1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towards</a:t>
            </a:r>
            <a:r>
              <a:rPr lang="nl-BE" altLang="en-US" sz="2700" b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l-BE" altLang="en-US" sz="2700" b="0" dirty="0" err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Industry</a:t>
            </a:r>
            <a:r>
              <a:rPr lang="nl-BE" altLang="en-US" sz="2700" b="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l-BE" altLang="en-US" sz="2700" b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4.0</a:t>
            </a:r>
            <a:endParaRPr lang="nl-BE" altLang="en-US" sz="2700" b="0" dirty="0">
              <a:solidFill>
                <a:schemeClr val="accent1"/>
              </a:solidFill>
              <a:latin typeface="+mn-lt"/>
              <a:cs typeface="Arial" panose="020B0604020202020204" pitchFamily="34" charset="0"/>
            </a:endParaRPr>
          </a:p>
          <a:p>
            <a:pPr marL="757238" lvl="1" indent="-457200" algn="l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nl-BE" altLang="en-US" sz="2700" b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Life </a:t>
            </a:r>
            <a:r>
              <a:rPr lang="nl-BE" altLang="en-US" sz="2700" b="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Long </a:t>
            </a:r>
            <a:r>
              <a:rPr lang="nl-BE" altLang="en-US" sz="2700" b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Learning: </a:t>
            </a:r>
            <a:r>
              <a:rPr lang="nl-BE" altLang="en-US" sz="2100" b="0" dirty="0" smtClean="0">
                <a:solidFill>
                  <a:schemeClr val="accent1"/>
                </a:solidFill>
                <a:cs typeface="Arial" panose="020B0604020202020204" pitchFamily="34" charset="0"/>
              </a:rPr>
              <a:t>consulting </a:t>
            </a:r>
            <a:r>
              <a:rPr lang="nl-BE" altLang="en-US" sz="2100" b="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and</a:t>
            </a:r>
            <a:r>
              <a:rPr lang="nl-BE" altLang="en-US" sz="2100" b="0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nl-BE" altLang="en-US" sz="2100" b="0" dirty="0" err="1">
                <a:solidFill>
                  <a:schemeClr val="accent1"/>
                </a:solidFill>
                <a:cs typeface="Arial" panose="020B0604020202020204" pitchFamily="34" charset="0"/>
              </a:rPr>
              <a:t>detecting</a:t>
            </a:r>
            <a:r>
              <a:rPr lang="nl-BE" altLang="en-US" sz="2100" b="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nl-BE" altLang="en-US" sz="2100" b="0" dirty="0" smtClean="0">
                <a:solidFill>
                  <a:schemeClr val="accent1"/>
                </a:solidFill>
                <a:cs typeface="Arial" panose="020B0604020202020204" pitchFamily="34" charset="0"/>
              </a:rPr>
              <a:t>of training </a:t>
            </a:r>
            <a:r>
              <a:rPr lang="nl-BE" altLang="en-US" sz="2100" b="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needs</a:t>
            </a:r>
            <a:r>
              <a:rPr lang="nl-BE" altLang="en-US" sz="2100" b="0" dirty="0" smtClean="0">
                <a:solidFill>
                  <a:schemeClr val="accent1"/>
                </a:solidFill>
                <a:cs typeface="Arial" panose="020B0604020202020204" pitchFamily="34" charset="0"/>
              </a:rPr>
              <a:t>; planning, </a:t>
            </a:r>
            <a:r>
              <a:rPr lang="nl-BE" altLang="en-US" sz="2100" b="0" dirty="0">
                <a:solidFill>
                  <a:schemeClr val="accent1"/>
                </a:solidFill>
                <a:cs typeface="Arial" panose="020B0604020202020204" pitchFamily="34" charset="0"/>
              </a:rPr>
              <a:t>development </a:t>
            </a:r>
            <a:r>
              <a:rPr lang="nl-BE" altLang="en-US" sz="2100" b="0" dirty="0" err="1">
                <a:solidFill>
                  <a:schemeClr val="accent1"/>
                </a:solidFill>
                <a:cs typeface="Arial" panose="020B0604020202020204" pitchFamily="34" charset="0"/>
              </a:rPr>
              <a:t>and</a:t>
            </a:r>
            <a:r>
              <a:rPr lang="nl-BE" altLang="en-US" sz="2100" b="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nl-BE" altLang="en-US" sz="2100" b="0" dirty="0" err="1">
                <a:solidFill>
                  <a:schemeClr val="accent1"/>
                </a:solidFill>
                <a:cs typeface="Arial" panose="020B0604020202020204" pitchFamily="34" charset="0"/>
              </a:rPr>
              <a:t>organisation</a:t>
            </a:r>
            <a:r>
              <a:rPr lang="nl-BE" altLang="en-US" sz="2100" b="0" dirty="0">
                <a:solidFill>
                  <a:schemeClr val="accent1"/>
                </a:solidFill>
                <a:cs typeface="Arial" panose="020B0604020202020204" pitchFamily="34" charset="0"/>
              </a:rPr>
              <a:t> of </a:t>
            </a:r>
            <a:r>
              <a:rPr lang="nl-BE" altLang="en-US" sz="2100" b="0" dirty="0" smtClean="0">
                <a:solidFill>
                  <a:schemeClr val="accent1"/>
                </a:solidFill>
                <a:cs typeface="Arial" panose="020B0604020202020204" pitchFamily="34" charset="0"/>
              </a:rPr>
              <a:t>training</a:t>
            </a:r>
          </a:p>
          <a:p>
            <a:pPr marL="757238" lvl="1" indent="-457200" algn="l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en-US" sz="2100" b="0" dirty="0" smtClean="0">
                <a:solidFill>
                  <a:schemeClr val="accent1"/>
                </a:solidFill>
                <a:cs typeface="Arial" panose="020B0604020202020204" pitchFamily="34" charset="0"/>
              </a:rPr>
              <a:t>In company (OTJ) and external:</a:t>
            </a:r>
            <a:br>
              <a:rPr lang="en-US" altLang="en-US" sz="2100" b="0" dirty="0" smtClean="0">
                <a:solidFill>
                  <a:schemeClr val="accent1"/>
                </a:solidFill>
                <a:cs typeface="Arial" panose="020B0604020202020204" pitchFamily="34" charset="0"/>
              </a:rPr>
            </a:br>
            <a:r>
              <a:rPr lang="en-US" altLang="en-US" sz="2100" b="0" dirty="0" smtClean="0">
                <a:solidFill>
                  <a:schemeClr val="accent1"/>
                </a:solidFill>
                <a:cs typeface="Arial" panose="020B0604020202020204" pitchFamily="34" charset="0"/>
              </a:rPr>
              <a:t>yearly </a:t>
            </a:r>
            <a:r>
              <a:rPr lang="en-US" altLang="en-US" sz="2100" b="0" dirty="0">
                <a:solidFill>
                  <a:schemeClr val="accent1"/>
                </a:solidFill>
                <a:cs typeface="Arial" panose="020B0604020202020204" pitchFamily="34" charset="0"/>
              </a:rPr>
              <a:t>250.000 hours </a:t>
            </a:r>
            <a:r>
              <a:rPr lang="en-US" altLang="en-US" sz="2100" b="0" dirty="0" smtClean="0">
                <a:solidFill>
                  <a:schemeClr val="accent1"/>
                </a:solidFill>
                <a:cs typeface="Arial" panose="020B0604020202020204" pitchFamily="34" charset="0"/>
              </a:rPr>
              <a:t>OTJ and 15.000 </a:t>
            </a:r>
            <a:r>
              <a:rPr lang="en-US" altLang="en-US" sz="2100" b="0" dirty="0">
                <a:solidFill>
                  <a:schemeClr val="accent1"/>
                </a:solidFill>
                <a:cs typeface="Arial" panose="020B0604020202020204" pitchFamily="34" charset="0"/>
              </a:rPr>
              <a:t>hours </a:t>
            </a:r>
            <a:r>
              <a:rPr lang="en-US" altLang="en-US" sz="2100" b="0" dirty="0" smtClean="0">
                <a:solidFill>
                  <a:schemeClr val="accent1"/>
                </a:solidFill>
                <a:cs typeface="Arial" panose="020B0604020202020204" pitchFamily="34" charset="0"/>
              </a:rPr>
              <a:t>EXT</a:t>
            </a:r>
            <a:endParaRPr lang="nl-BE" altLang="en-US" sz="2100" dirty="0">
              <a:solidFill>
                <a:srgbClr val="FF3300"/>
              </a:solidFill>
            </a:endParaRPr>
          </a:p>
          <a:p>
            <a:pPr algn="l" eaLnBrk="1" hangingPunct="1">
              <a:buFont typeface="Wingdings" panose="05000000000000000000" pitchFamily="2" charset="2"/>
              <a:buChar char="Ø"/>
            </a:pPr>
            <a:endParaRPr lang="nl-NL" altLang="en-US" sz="2100" b="0" dirty="0"/>
          </a:p>
        </p:txBody>
      </p:sp>
    </p:spTree>
    <p:extLst>
      <p:ext uri="{BB962C8B-B14F-4D97-AF65-F5344CB8AC3E}">
        <p14:creationId xmlns:p14="http://schemas.microsoft.com/office/powerpoint/2010/main" val="2765063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fgeschuind enkele hoek rechthoek 10"/>
          <p:cNvSpPr/>
          <p:nvPr/>
        </p:nvSpPr>
        <p:spPr>
          <a:xfrm>
            <a:off x="4665133" y="1600201"/>
            <a:ext cx="4021667" cy="1947332"/>
          </a:xfrm>
          <a:prstGeom prst="snip1Rect">
            <a:avLst>
              <a:gd name="adj" fmla="val 34493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sp>
        <p:nvSpPr>
          <p:cNvPr id="13" name="Afgeschuind enkele hoek rechthoek 12"/>
          <p:cNvSpPr/>
          <p:nvPr/>
        </p:nvSpPr>
        <p:spPr>
          <a:xfrm>
            <a:off x="457200" y="1600201"/>
            <a:ext cx="4021667" cy="1947332"/>
          </a:xfrm>
          <a:prstGeom prst="snip1Rect">
            <a:avLst>
              <a:gd name="adj" fmla="val 34493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sp>
        <p:nvSpPr>
          <p:cNvPr id="14" name="Afgeschuind enkele hoek rechthoek 13"/>
          <p:cNvSpPr/>
          <p:nvPr/>
        </p:nvSpPr>
        <p:spPr>
          <a:xfrm>
            <a:off x="457200" y="3747327"/>
            <a:ext cx="4021667" cy="1947332"/>
          </a:xfrm>
          <a:prstGeom prst="snip1Rect">
            <a:avLst>
              <a:gd name="adj" fmla="val 34493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sp>
        <p:nvSpPr>
          <p:cNvPr id="15" name="Afgeschuind enkele hoek rechthoek 14"/>
          <p:cNvSpPr/>
          <p:nvPr/>
        </p:nvSpPr>
        <p:spPr>
          <a:xfrm>
            <a:off x="4665133" y="3747327"/>
            <a:ext cx="4021667" cy="1947332"/>
          </a:xfrm>
          <a:prstGeom prst="snip1Rect">
            <a:avLst>
              <a:gd name="adj" fmla="val 34493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1" y="1807932"/>
            <a:ext cx="4021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TRAINING &amp; LLL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5134" y="1731651"/>
            <a:ext cx="40216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Education: link with </a:t>
            </a:r>
            <a:r>
              <a:rPr lang="en-US" sz="2800" dirty="0" err="1" smtClean="0">
                <a:solidFill>
                  <a:schemeClr val="bg1"/>
                </a:solidFill>
              </a:rPr>
              <a:t>labour</a:t>
            </a:r>
            <a:r>
              <a:rPr lang="en-US" sz="2800" dirty="0" smtClean="0">
                <a:solidFill>
                  <a:schemeClr val="bg1"/>
                </a:solidFill>
              </a:rPr>
              <a:t> market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VET (policy makers)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Dual learning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884382"/>
            <a:ext cx="4021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OSH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5134" y="3813052"/>
            <a:ext cx="4021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HR support</a:t>
            </a:r>
          </a:p>
        </p:txBody>
      </p:sp>
      <p:sp>
        <p:nvSpPr>
          <p:cNvPr id="12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dirty="0" smtClean="0"/>
              <a:t>WOODWIZE :  SERVICES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853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300038" lvl="1" indent="0" algn="l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None/>
              <a:defRPr/>
            </a:pPr>
            <a:r>
              <a:rPr lang="nl-BE" altLang="en-US" sz="36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Our</a:t>
            </a:r>
            <a:r>
              <a:rPr lang="nl-BE" altLang="en-US" sz="36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goal!</a:t>
            </a:r>
            <a:endParaRPr lang="nl-BE" altLang="en-US" sz="36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585788" lvl="1" algn="l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nl-BE" altLang="en-US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1488" lvl="1" indent="-457200" algn="l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fr-FR" altLang="en-US" sz="2800" b="0" dirty="0">
                <a:solidFill>
                  <a:schemeClr val="accent1"/>
                </a:solidFill>
                <a:cs typeface="Arial" panose="020B0604020202020204" pitchFamily="34" charset="0"/>
              </a:rPr>
              <a:t>Promotion of (the professions of) the </a:t>
            </a:r>
            <a:r>
              <a:rPr lang="fr-FR" altLang="en-US" sz="2800" b="0" dirty="0" err="1">
                <a:solidFill>
                  <a:schemeClr val="accent1"/>
                </a:solidFill>
                <a:cs typeface="Arial" panose="020B0604020202020204" pitchFamily="34" charset="0"/>
              </a:rPr>
              <a:t>woodworking</a:t>
            </a:r>
            <a:r>
              <a:rPr lang="fr-FR" altLang="en-US" sz="2800" b="0" dirty="0">
                <a:solidFill>
                  <a:schemeClr val="accent1"/>
                </a:solidFill>
                <a:cs typeface="Arial" panose="020B0604020202020204" pitchFamily="34" charset="0"/>
              </a:rPr>
              <a:t> and </a:t>
            </a:r>
            <a:r>
              <a:rPr lang="fr-FR" altLang="en-US" sz="2800" b="0" dirty="0" err="1">
                <a:solidFill>
                  <a:schemeClr val="accent1"/>
                </a:solidFill>
                <a:cs typeface="Arial" panose="020B0604020202020204" pitchFamily="34" charset="0"/>
              </a:rPr>
              <a:t>furniture</a:t>
            </a:r>
            <a:r>
              <a:rPr lang="fr-FR" altLang="en-US" sz="2800" b="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fr-FR" altLang="en-US" sz="2800" b="0" dirty="0" err="1">
                <a:solidFill>
                  <a:schemeClr val="accent1"/>
                </a:solidFill>
                <a:cs typeface="Arial" panose="020B0604020202020204" pitchFamily="34" charset="0"/>
              </a:rPr>
              <a:t>sector</a:t>
            </a:r>
            <a:r>
              <a:rPr lang="fr-FR" altLang="en-US" sz="2800" b="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fr-FR" altLang="en-US" sz="2800" b="0" dirty="0" err="1">
                <a:solidFill>
                  <a:schemeClr val="accent1"/>
                </a:solidFill>
                <a:cs typeface="Arial" panose="020B0604020202020204" pitchFamily="34" charset="0"/>
              </a:rPr>
              <a:t>towards</a:t>
            </a:r>
            <a:r>
              <a:rPr lang="fr-FR" altLang="en-US" sz="2800" b="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fr-FR" altLang="en-US" sz="2800" b="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youngsters</a:t>
            </a:r>
            <a:r>
              <a:rPr lang="fr-FR" altLang="en-US" sz="2800" b="0" dirty="0" smtClean="0">
                <a:solidFill>
                  <a:schemeClr val="accent1"/>
                </a:solidFill>
                <a:cs typeface="Arial" panose="020B0604020202020204" pitchFamily="34" charset="0"/>
              </a:rPr>
              <a:t> and </a:t>
            </a:r>
            <a:r>
              <a:rPr lang="fr-FR" altLang="en-US" sz="2800" b="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teachers</a:t>
            </a:r>
            <a:endParaRPr lang="fr-FR" altLang="en-US" sz="2800" b="0" dirty="0" smtClean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471488" lvl="1" indent="-457200" algn="l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fr-FR" altLang="en-US" sz="2800" b="0" dirty="0" smtClean="0">
                <a:solidFill>
                  <a:schemeClr val="accent1"/>
                </a:solidFill>
                <a:cs typeface="Arial" panose="020B0604020202020204" pitchFamily="34" charset="0"/>
              </a:rPr>
              <a:t>A </a:t>
            </a:r>
            <a:r>
              <a:rPr lang="fr-FR" altLang="en-US" sz="2800" b="0" dirty="0" err="1">
                <a:solidFill>
                  <a:schemeClr val="accent1"/>
                </a:solidFill>
                <a:cs typeface="Arial" panose="020B0604020202020204" pitchFamily="34" charset="0"/>
              </a:rPr>
              <a:t>better</a:t>
            </a:r>
            <a:r>
              <a:rPr lang="fr-FR" altLang="en-US" sz="2800" b="0" dirty="0">
                <a:solidFill>
                  <a:schemeClr val="accent1"/>
                </a:solidFill>
                <a:cs typeface="Arial" panose="020B0604020202020204" pitchFamily="34" charset="0"/>
              </a:rPr>
              <a:t> transmission </a:t>
            </a:r>
            <a:r>
              <a:rPr lang="fr-FR" altLang="en-US" sz="2800" b="0" dirty="0" err="1">
                <a:solidFill>
                  <a:schemeClr val="accent1"/>
                </a:solidFill>
                <a:cs typeface="Arial" panose="020B0604020202020204" pitchFamily="34" charset="0"/>
              </a:rPr>
              <a:t>from</a:t>
            </a:r>
            <a:r>
              <a:rPr lang="fr-FR" altLang="en-US" sz="2800" b="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fr-FR" altLang="en-US" sz="2800" b="0" dirty="0" smtClean="0">
                <a:solidFill>
                  <a:schemeClr val="accent1"/>
                </a:solidFill>
                <a:cs typeface="Arial" panose="020B0604020202020204" pitchFamily="34" charset="0"/>
              </a:rPr>
              <a:t>VET </a:t>
            </a:r>
            <a:r>
              <a:rPr lang="fr-FR" altLang="en-US" sz="2800" b="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schools</a:t>
            </a:r>
            <a:r>
              <a:rPr lang="fr-FR" altLang="en-US" sz="2800" b="0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fr-FR" altLang="en-US" sz="2800" b="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towards</a:t>
            </a:r>
            <a:r>
              <a:rPr lang="fr-FR" altLang="en-US" sz="2800" b="0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fr-FR" altLang="en-US" sz="2800" b="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woodworking</a:t>
            </a:r>
            <a:r>
              <a:rPr lang="fr-FR" altLang="en-US" sz="2800" b="0" dirty="0" smtClean="0">
                <a:solidFill>
                  <a:schemeClr val="accent1"/>
                </a:solidFill>
                <a:cs typeface="Arial" panose="020B0604020202020204" pitchFamily="34" charset="0"/>
              </a:rPr>
              <a:t> &amp; </a:t>
            </a:r>
            <a:r>
              <a:rPr lang="fr-FR" altLang="en-US" sz="2800" b="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furniture</a:t>
            </a:r>
            <a:r>
              <a:rPr lang="fr-FR" altLang="en-US" sz="2800" b="0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fr-FR" altLang="en-US" sz="2800" b="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sector</a:t>
            </a:r>
            <a:endParaRPr lang="fr-FR" altLang="en-US" sz="2800" b="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l" eaLnBrk="1" hangingPunct="1">
              <a:buFont typeface="Wingdings" panose="05000000000000000000" pitchFamily="2" charset="2"/>
              <a:buChar char="Ø"/>
            </a:pPr>
            <a:endParaRPr lang="nl-NL" altLang="en-US" sz="2100" b="0" dirty="0"/>
          </a:p>
        </p:txBody>
      </p:sp>
    </p:spTree>
    <p:extLst>
      <p:ext uri="{BB962C8B-B14F-4D97-AF65-F5344CB8AC3E}">
        <p14:creationId xmlns:p14="http://schemas.microsoft.com/office/powerpoint/2010/main" val="808019952"/>
      </p:ext>
    </p:extLst>
  </p:cSld>
  <p:clrMapOvr>
    <a:masterClrMapping/>
  </p:clrMapOvr>
</p:sld>
</file>

<file path=ppt/theme/theme1.xml><?xml version="1.0" encoding="utf-8"?>
<a:theme xmlns:a="http://schemas.openxmlformats.org/drawingml/2006/main" name="WOODWIZE-Corporate">
  <a:themeElements>
    <a:clrScheme name="Woodwize">
      <a:dk1>
        <a:sysClr val="windowText" lastClr="000000"/>
      </a:dk1>
      <a:lt1>
        <a:sysClr val="window" lastClr="FFFFFF"/>
      </a:lt1>
      <a:dk2>
        <a:srgbClr val="4B3424"/>
      </a:dk2>
      <a:lt2>
        <a:srgbClr val="E8D7C0"/>
      </a:lt2>
      <a:accent1>
        <a:srgbClr val="007077"/>
      </a:accent1>
      <a:accent2>
        <a:srgbClr val="E4A71A"/>
      </a:accent2>
      <a:accent3>
        <a:srgbClr val="84A756"/>
      </a:accent3>
      <a:accent4>
        <a:srgbClr val="E75C3A"/>
      </a:accent4>
      <a:accent5>
        <a:srgbClr val="4BACC6"/>
      </a:accent5>
      <a:accent6>
        <a:srgbClr val="B2915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WOODWIZE-Corporate</Template>
  <TotalTime>55</TotalTime>
  <Words>376</Words>
  <Application>Microsoft Office PowerPoint</Application>
  <PresentationFormat>On-screen Show (4:3)</PresentationFormat>
  <Paragraphs>123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Hand Of Sean</vt:lpstr>
      <vt:lpstr>Arial</vt:lpstr>
      <vt:lpstr>Calibri</vt:lpstr>
      <vt:lpstr>Times New Roman</vt:lpstr>
      <vt:lpstr>Verdana</vt:lpstr>
      <vt:lpstr>Wingdings</vt:lpstr>
      <vt:lpstr>WOODWIZE-Corporate</vt:lpstr>
      <vt:lpstr>Sectoral organisation for Training &amp; development  Woodworking- and Furniture Industry</vt:lpstr>
      <vt:lpstr> Woodworking and Furniture sector &amp; related branches </vt:lpstr>
      <vt:lpstr> Employment</vt:lpstr>
      <vt:lpstr>Woodworking and Furniture sector</vt:lpstr>
      <vt:lpstr>WOODWIZE :  SERVICES</vt:lpstr>
      <vt:lpstr>WOODWIZE :  SERVICES</vt:lpstr>
      <vt:lpstr>TRAINING  &amp;  Life long learning</vt:lpstr>
      <vt:lpstr>WOODWIZE :  SERVICES</vt:lpstr>
      <vt:lpstr>EDUCATION</vt:lpstr>
      <vt:lpstr>EDUCATION</vt:lpstr>
      <vt:lpstr>Some figures VET wood education in BE</vt:lpstr>
      <vt:lpstr>Onderwijs</vt:lpstr>
      <vt:lpstr>WOODWIZE :  SERVICES</vt:lpstr>
      <vt:lpstr>OSH</vt:lpstr>
      <vt:lpstr>WOODWIZE :  SERVICES</vt:lpstr>
      <vt:lpstr>HR Support</vt:lpstr>
      <vt:lpstr>Thank you for your attention !  www.WOODWIZE.be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TrainingCentre for  Wood- and Furniture Industry</dc:title>
  <dc:creator>Jeroen Doom</dc:creator>
  <cp:lastModifiedBy>Jeroen Doom</cp:lastModifiedBy>
  <cp:revision>7</cp:revision>
  <dcterms:created xsi:type="dcterms:W3CDTF">2017-11-18T14:23:26Z</dcterms:created>
  <dcterms:modified xsi:type="dcterms:W3CDTF">2017-11-18T15:19:06Z</dcterms:modified>
</cp:coreProperties>
</file>